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35" r:id="rId2"/>
  </p:sldMasterIdLst>
  <p:notesMasterIdLst>
    <p:notesMasterId r:id="rId32"/>
  </p:notesMasterIdLst>
  <p:sldIdLst>
    <p:sldId id="2441" r:id="rId3"/>
    <p:sldId id="2374" r:id="rId4"/>
    <p:sldId id="2356" r:id="rId5"/>
    <p:sldId id="2424" r:id="rId6"/>
    <p:sldId id="2408" r:id="rId7"/>
    <p:sldId id="2422" r:id="rId8"/>
    <p:sldId id="2421" r:id="rId9"/>
    <p:sldId id="2423" r:id="rId10"/>
    <p:sldId id="2426" r:id="rId11"/>
    <p:sldId id="2428" r:id="rId12"/>
    <p:sldId id="2427" r:id="rId13"/>
    <p:sldId id="2425" r:id="rId14"/>
    <p:sldId id="2429" r:id="rId15"/>
    <p:sldId id="265" r:id="rId16"/>
    <p:sldId id="2357" r:id="rId17"/>
    <p:sldId id="2367" r:id="rId18"/>
    <p:sldId id="2405" r:id="rId19"/>
    <p:sldId id="2370" r:id="rId20"/>
    <p:sldId id="2431" r:id="rId21"/>
    <p:sldId id="2434" r:id="rId22"/>
    <p:sldId id="1253" r:id="rId23"/>
    <p:sldId id="1255" r:id="rId24"/>
    <p:sldId id="2435" r:id="rId25"/>
    <p:sldId id="2436" r:id="rId26"/>
    <p:sldId id="2437" r:id="rId27"/>
    <p:sldId id="2438" r:id="rId28"/>
    <p:sldId id="2439" r:id="rId29"/>
    <p:sldId id="2440" r:id="rId30"/>
    <p:sldId id="235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7" autoAdjust="0"/>
    <p:restoredTop sz="82233" autoAdjust="0"/>
  </p:normalViewPr>
  <p:slideViewPr>
    <p:cSldViewPr snapToGrid="0">
      <p:cViewPr varScale="1">
        <p:scale>
          <a:sx n="119" d="100"/>
          <a:sy n="119" d="100"/>
        </p:scale>
        <p:origin x="1528" y="184"/>
      </p:cViewPr>
      <p:guideLst/>
    </p:cSldViewPr>
  </p:slideViewPr>
  <p:outlineViewPr>
    <p:cViewPr>
      <p:scale>
        <a:sx n="33" d="100"/>
        <a:sy n="33" d="100"/>
      </p:scale>
      <p:origin x="0" y="-21336"/>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BA12D-4609-490C-8F60-AA84BA4E46BE}"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A096C-96ED-434B-BB48-68877A4C29CF}" type="slidenum">
              <a:rPr lang="en-US" smtClean="0"/>
              <a:t>‹#›</a:t>
            </a:fld>
            <a:endParaRPr lang="en-US"/>
          </a:p>
        </p:txBody>
      </p:sp>
    </p:spTree>
    <p:extLst>
      <p:ext uri="{BB962C8B-B14F-4D97-AF65-F5344CB8AC3E}">
        <p14:creationId xmlns:p14="http://schemas.microsoft.com/office/powerpoint/2010/main" val="23555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26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11</a:t>
            </a:fld>
            <a:endParaRPr lang="en-US"/>
          </a:p>
        </p:txBody>
      </p:sp>
    </p:spTree>
    <p:extLst>
      <p:ext uri="{BB962C8B-B14F-4D97-AF65-F5344CB8AC3E}">
        <p14:creationId xmlns:p14="http://schemas.microsoft.com/office/powerpoint/2010/main" val="317406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127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39779c79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739779c7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824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15</a:t>
            </a:fld>
            <a:endParaRPr lang="en-US"/>
          </a:p>
        </p:txBody>
      </p:sp>
    </p:spTree>
    <p:extLst>
      <p:ext uri="{BB962C8B-B14F-4D97-AF65-F5344CB8AC3E}">
        <p14:creationId xmlns:p14="http://schemas.microsoft.com/office/powerpoint/2010/main" val="4084503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Bayesian framework model parameters are assumed to be random variables and therefore have probability distributions, we seek to estimate the pos- </a:t>
            </a:r>
            <a:r>
              <a:rPr lang="en-US" sz="1200" kern="1200" dirty="0" err="1">
                <a:solidFill>
                  <a:schemeClr val="tx1"/>
                </a:solidFill>
                <a:effectLst/>
                <a:latin typeface="+mn-lt"/>
                <a:ea typeface="+mn-ea"/>
                <a:cs typeface="+mn-cs"/>
              </a:rPr>
              <a:t>terior</a:t>
            </a:r>
            <a:r>
              <a:rPr lang="en-US" sz="1200" kern="1200" dirty="0">
                <a:solidFill>
                  <a:schemeClr val="tx1"/>
                </a:solidFill>
                <a:effectLst/>
                <a:latin typeface="+mn-lt"/>
                <a:ea typeface="+mn-ea"/>
                <a:cs typeface="+mn-cs"/>
              </a:rPr>
              <a:t> distribution of these parameters (Gelman et al., 2013). </a:t>
            </a:r>
            <a:endParaRPr lang="en-US" dirty="0"/>
          </a:p>
          <a:p>
            <a:r>
              <a:rPr lang="en-US" sz="1200" kern="1200" dirty="0">
                <a:solidFill>
                  <a:schemeClr val="tx1"/>
                </a:solidFill>
                <a:effectLst/>
                <a:latin typeface="+mn-lt"/>
                <a:ea typeface="+mn-ea"/>
                <a:cs typeface="+mn-cs"/>
              </a:rPr>
              <a:t>Approximate Bayesian Computation (ABC) methods can be used to approximate these posterior distributions when a likelihood function is intractable or not known (Beaumont et al., 2002), and can be used when the data available are coarse or complex.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16</a:t>
            </a:fld>
            <a:endParaRPr lang="en-US"/>
          </a:p>
        </p:txBody>
      </p:sp>
    </p:spTree>
    <p:extLst>
      <p:ext uri="{BB962C8B-B14F-4D97-AF65-F5344CB8AC3E}">
        <p14:creationId xmlns:p14="http://schemas.microsoft.com/office/powerpoint/2010/main" val="2276358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384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3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21</a:t>
            </a:fld>
            <a:endParaRPr lang="en-US"/>
          </a:p>
        </p:txBody>
      </p:sp>
    </p:spTree>
    <p:extLst>
      <p:ext uri="{BB962C8B-B14F-4D97-AF65-F5344CB8AC3E}">
        <p14:creationId xmlns:p14="http://schemas.microsoft.com/office/powerpoint/2010/main" val="63756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54F528-A2FF-43B2-9D68-4E000AA18709}" type="slidenum">
              <a:rPr lang="en-US" smtClean="0"/>
              <a:pPr/>
              <a:t>22</a:t>
            </a:fld>
            <a:endParaRPr lang="en-US"/>
          </a:p>
        </p:txBody>
      </p:sp>
    </p:spTree>
    <p:extLst>
      <p:ext uri="{BB962C8B-B14F-4D97-AF65-F5344CB8AC3E}">
        <p14:creationId xmlns:p14="http://schemas.microsoft.com/office/powerpoint/2010/main" val="1006367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05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of our model over existing models estimating hospital resource demand is that it accounts for combinations of risk factors (age, unhealthy behaviors, existing comorbidities, and combinations of comorbidities), including area-level differences in prevalence of these risk factors, in determining COVID intensity.</a:t>
            </a:r>
            <a:r>
              <a:rPr lang="en-US" dirty="0"/>
              <a:t> Accounting for differential risk for specific populations is important both for making projections about the scale of the epidemic, and for prioritizing at-risk populations for protection.</a:t>
            </a:r>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36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021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A096C-96ED-434B-BB48-68877A4C29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37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81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abdcb4f1_1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3abdcb4f1_1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10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4F528-A2FF-43B2-9D68-4E000AA1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999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29</a:t>
            </a:fld>
            <a:endParaRPr lang="en-US"/>
          </a:p>
        </p:txBody>
      </p:sp>
    </p:spTree>
    <p:extLst>
      <p:ext uri="{BB962C8B-B14F-4D97-AF65-F5344CB8AC3E}">
        <p14:creationId xmlns:p14="http://schemas.microsoft.com/office/powerpoint/2010/main" val="415996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3</a:t>
            </a:fld>
            <a:endParaRPr lang="en-US"/>
          </a:p>
        </p:txBody>
      </p:sp>
    </p:spTree>
    <p:extLst>
      <p:ext uri="{BB962C8B-B14F-4D97-AF65-F5344CB8AC3E}">
        <p14:creationId xmlns:p14="http://schemas.microsoft.com/office/powerpoint/2010/main" val="334728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4</a:t>
            </a:fld>
            <a:endParaRPr lang="en-US"/>
          </a:p>
        </p:txBody>
      </p:sp>
    </p:spTree>
    <p:extLst>
      <p:ext uri="{BB962C8B-B14F-4D97-AF65-F5344CB8AC3E}">
        <p14:creationId xmlns:p14="http://schemas.microsoft.com/office/powerpoint/2010/main" val="313627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5</a:t>
            </a:fld>
            <a:endParaRPr lang="en-US"/>
          </a:p>
        </p:txBody>
      </p:sp>
    </p:spTree>
    <p:extLst>
      <p:ext uri="{BB962C8B-B14F-4D97-AF65-F5344CB8AC3E}">
        <p14:creationId xmlns:p14="http://schemas.microsoft.com/office/powerpoint/2010/main" val="1279534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6</a:t>
            </a:fld>
            <a:endParaRPr lang="en-US"/>
          </a:p>
        </p:txBody>
      </p:sp>
    </p:spTree>
    <p:extLst>
      <p:ext uri="{BB962C8B-B14F-4D97-AF65-F5344CB8AC3E}">
        <p14:creationId xmlns:p14="http://schemas.microsoft.com/office/powerpoint/2010/main" val="316734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8</a:t>
            </a:fld>
            <a:endParaRPr lang="en-US"/>
          </a:p>
        </p:txBody>
      </p:sp>
    </p:spTree>
    <p:extLst>
      <p:ext uri="{BB962C8B-B14F-4D97-AF65-F5344CB8AC3E}">
        <p14:creationId xmlns:p14="http://schemas.microsoft.com/office/powerpoint/2010/main" val="222903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9</a:t>
            </a:fld>
            <a:endParaRPr lang="en-US"/>
          </a:p>
        </p:txBody>
      </p:sp>
    </p:spTree>
    <p:extLst>
      <p:ext uri="{BB962C8B-B14F-4D97-AF65-F5344CB8AC3E}">
        <p14:creationId xmlns:p14="http://schemas.microsoft.com/office/powerpoint/2010/main" val="1125869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develop a stochastic discrete-valued approximation of the ODE dynamics based on an Eulerian numerical solution approach [5, 6]. In this model, individuals move between compartments according to counting processes with transitions mathematically defined by binomial and multinomial distributions with exponential transition probabilities. Binomial distributions are used to determine the numbers of individuals leaving a given compartment when there is only one direction to go in, and multinomial distributions are used when individuals leaving a compartment are distributed across multiple compartments. Sampling from binomial and multinomial distributions allows ensuring that no more individuals leave a compartment than there are in that compartment. A draw happens for each individual, and with a certain probability, the distribution determines how many will end up in each compartment. The model is fully stochastic in that for a fixed set of parameter values and initial conditions, it will generate an ensemble of epidemic realizations leading to different values in state variables by time. The stochastic model provides a few advantages in our modeling and parameter estimation framework over the deterministic model, which provides the mean-field result. These include that it provides an effective framework for parameter estimation and for generating confidence bounds reflecting stochasticity of the disease process in model projections. </a:t>
            </a:r>
            <a:endParaRPr lang="en-US" dirty="0"/>
          </a:p>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10</a:t>
            </a:fld>
            <a:endParaRPr lang="en-US"/>
          </a:p>
        </p:txBody>
      </p:sp>
    </p:spTree>
    <p:extLst>
      <p:ext uri="{BB962C8B-B14F-4D97-AF65-F5344CB8AC3E}">
        <p14:creationId xmlns:p14="http://schemas.microsoft.com/office/powerpoint/2010/main" val="1479264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F18102CB-0AEA-064A-BABD-BA26185DA371}" type="datetime1">
              <a:rPr lang="en-US" smtClean="0"/>
              <a:t>11/12/20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504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E7C2F0DF-E62B-724F-B51C-936207BBEF7B}" type="datetime1">
              <a:rPr lang="en-US" smtClean="0"/>
              <a:t>11/12/20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5636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D4EC4B08-B6F5-7241-AA2C-781A94ADF284}" type="datetime1">
              <a:rPr lang="en-US" smtClean="0"/>
              <a:t>11/12/20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7403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379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9FC3D679-F571-2846-854D-9551D19C8CCA}" type="datetime1">
              <a:rPr lang="en-US" smtClean="0"/>
              <a:t>11/12/20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1734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AF668090-630E-3443-9DC8-82452858CAA4}" type="datetime1">
              <a:rPr lang="en-US" smtClean="0"/>
              <a:t>11/12/20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749579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a:xfrm>
            <a:off x="133662" y="6463415"/>
            <a:ext cx="3447738" cy="365125"/>
          </a:xfrm>
        </p:spPr>
        <p:txBody>
          <a:bodyPr/>
          <a:lstStyle/>
          <a:p>
            <a:fld id="{408B87E2-035F-9E43-8504-927F4219DC81}" type="datetime1">
              <a:rPr lang="en-US" smtClean="0"/>
              <a:t>11/12/20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35530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2D93B8E1-4318-5945-8782-85D0E3C63AF6}" type="datetime1">
              <a:rPr lang="en-US" smtClean="0"/>
              <a:t>11/12/20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8639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CEA0DD62-E577-9B4C-96C2-FA3BBF84F749}" type="datetime1">
              <a:rPr lang="en-US" smtClean="0"/>
              <a:t>11/12/20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89390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624C5315-8A6C-C349-8480-4DE9DEB6BB5F}" type="datetime1">
              <a:rPr lang="en-US" smtClean="0"/>
              <a:t>11/12/20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3549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D2BC6882-81D8-BA43-A12A-12E00210FE44}" type="datetime1">
              <a:rPr lang="en-US" smtClean="0"/>
              <a:t>11/12/20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3806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hasCustomPrompt="1"/>
          </p:nvPr>
        </p:nvSpPr>
        <p:spPr>
          <a:xfrm>
            <a:off x="838200" y="365125"/>
            <a:ext cx="10515600" cy="1325563"/>
          </a:xfrm>
        </p:spPr>
        <p:txBody>
          <a:bodyPr/>
          <a:lstStyle/>
          <a:p>
            <a:r>
              <a:rPr lang="en-US" sz="4400" b="1" dirty="0">
                <a:solidFill>
                  <a:srgbClr val="990014"/>
                </a:solidFill>
              </a:rPr>
              <a:t>Why Our Model is Unique</a:t>
            </a:r>
            <a:endParaRPr lang="en-US" dirty="0"/>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320A4567-4EF2-2C40-B272-301124C57413}" type="datetime1">
              <a:rPr lang="en-US" smtClean="0"/>
              <a:t>11/12/20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69001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59043C0A-ED4C-AE41-811D-96D7FE795B21}" type="datetime1">
              <a:rPr lang="en-US" smtClean="0"/>
              <a:t>11/12/20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96418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894AB957-FF2C-C444-8198-4D05EABDD015}" type="datetime1">
              <a:rPr lang="en-US" smtClean="0"/>
              <a:t>11/12/20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49249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193081DA-F5CD-7E43-BB31-14CE86F69237}" type="datetime1">
              <a:rPr lang="en-US" smtClean="0"/>
              <a:t>11/12/20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52079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BE7E17F5-1FEC-DD43-AB09-57426C061C5A}" type="datetime1">
              <a:rPr lang="en-US" smtClean="0"/>
              <a:t>11/12/20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24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p:txBody>
          <a:bodyPr/>
          <a:lstStyle/>
          <a:p>
            <a:fld id="{9F9FF372-0FEE-1E48-97F5-D99D5EB0A651}" type="datetime1">
              <a:rPr lang="en-US" smtClean="0"/>
              <a:t>11/12/20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18469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11590F29-6BCA-0A40-912F-AF732810BC37}" type="datetime1">
              <a:rPr lang="en-US" smtClean="0"/>
              <a:t>11/12/20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76038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F9C8EB0E-47F9-D442-B550-52903A87367D}" type="datetime1">
              <a:rPr lang="en-US" smtClean="0"/>
              <a:t>11/12/20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97323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F60C1FB8-8391-9545-9FAB-BD37D4DF4980}" type="datetime1">
              <a:rPr lang="en-US" smtClean="0"/>
              <a:t>11/12/20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57960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EBA5D7B9-BAE4-A84D-90E1-001B26671992}" type="datetime1">
              <a:rPr lang="en-US" smtClean="0"/>
              <a:t>11/12/20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4596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9BB103DD-54E7-1644-8544-2D08EA21BC10}" type="datetime1">
              <a:rPr lang="en-US" smtClean="0"/>
              <a:t>11/12/20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95224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D5A93835-3811-0349-9366-8C33A62ECCB6}" type="datetime1">
              <a:rPr lang="en-US" smtClean="0"/>
              <a:t>11/12/20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6425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9613FC19-67DD-314A-8C42-A67DC8EDEC8D}" type="datetime1">
              <a:rPr lang="en-US" smtClean="0"/>
              <a:t>11/12/20</a:t>
            </a:fld>
            <a:endParaRPr lang="en-US" dirty="0"/>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dirty="0"/>
          </a:p>
        </p:txBody>
      </p:sp>
    </p:spTree>
    <p:extLst>
      <p:ext uri="{BB962C8B-B14F-4D97-AF65-F5344CB8AC3E}">
        <p14:creationId xmlns:p14="http://schemas.microsoft.com/office/powerpoint/2010/main" val="32420401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47"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A980A2FD-E0AD-4E47-A112-C4DB7ECDCE1B}" type="datetime1">
              <a:rPr lang="en-US" smtClean="0"/>
              <a:t>11/12/20</a:t>
            </a:fld>
            <a:endParaRPr lang="en-US"/>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a:p>
        </p:txBody>
      </p:sp>
    </p:spTree>
    <p:extLst>
      <p:ext uri="{BB962C8B-B14F-4D97-AF65-F5344CB8AC3E}">
        <p14:creationId xmlns:p14="http://schemas.microsoft.com/office/powerpoint/2010/main" val="140603662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3 Parts:</a:t>
            </a:r>
            <a:br>
              <a:rPr lang="en-US" dirty="0">
                <a:solidFill>
                  <a:srgbClr val="FFFFFF"/>
                </a:solidFill>
              </a:rPr>
            </a:br>
            <a:br>
              <a:rPr lang="en-US" dirty="0">
                <a:solidFill>
                  <a:srgbClr val="FFFFFF"/>
                </a:solidFill>
              </a:rPr>
            </a:br>
            <a:r>
              <a:rPr lang="en-US" dirty="0">
                <a:solidFill>
                  <a:srgbClr val="FFFFFF"/>
                </a:solidFill>
              </a:rPr>
              <a:t>Epidemic Model</a:t>
            </a:r>
            <a:br>
              <a:rPr lang="en-US" dirty="0">
                <a:solidFill>
                  <a:srgbClr val="FFFFFF"/>
                </a:solidFill>
              </a:rPr>
            </a:br>
            <a:r>
              <a:rPr lang="en-US" dirty="0">
                <a:solidFill>
                  <a:srgbClr val="FFFFFF"/>
                </a:solidFill>
              </a:rPr>
              <a:t>Risk Model</a:t>
            </a:r>
            <a:br>
              <a:rPr lang="en-US" dirty="0">
                <a:solidFill>
                  <a:srgbClr val="FFFFFF"/>
                </a:solidFill>
              </a:rPr>
            </a:br>
            <a:r>
              <a:rPr lang="en-US" dirty="0">
                <a:solidFill>
                  <a:srgbClr val="FFFFFF"/>
                </a:solidFill>
              </a:rPr>
              <a:t>Scenario Analysis</a:t>
            </a:r>
            <a:br>
              <a:rPr lang="en-US" dirty="0">
                <a:solidFill>
                  <a:srgbClr val="FFFFFF"/>
                </a:solidFill>
              </a:rPr>
            </a:br>
            <a:endParaRPr lang="en-US" dirty="0">
              <a:solidFill>
                <a:srgbClr val="FFFFFF"/>
              </a:solidFill>
            </a:endParaRP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3743282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10</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844082" cy="788158"/>
          </a:xfrm>
        </p:spPr>
        <p:txBody>
          <a:bodyPr>
            <a:normAutofit/>
          </a:bodyPr>
          <a:lstStyle/>
          <a:p>
            <a:pPr marL="0" indent="0">
              <a:buNone/>
            </a:pPr>
            <a:r>
              <a:rPr lang="en-US" sz="2400" b="1" dirty="0"/>
              <a:t>Example: Transitions out of observed infectious state (</a:t>
            </a:r>
            <a:r>
              <a:rPr lang="en-US" sz="2400" b="1" i="1" dirty="0"/>
              <a:t>I</a:t>
            </a:r>
            <a:r>
              <a:rPr lang="en-US" sz="2400" b="1" dirty="0"/>
              <a:t>)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562788"/>
          </a:xfrm>
          <a:prstGeom prst="rect">
            <a:avLst/>
          </a:prstGeom>
        </p:spPr>
        <p:txBody>
          <a:bodyPr wrap="square">
            <a:spAutoFit/>
          </a:bodyPr>
          <a:lstStyle/>
          <a:p>
            <a:pPr marL="285750" indent="-285750">
              <a:buFont typeface="Arial" panose="020B0604020202020204" pitchFamily="34" charset="0"/>
              <a:buChar char="•"/>
            </a:pPr>
            <a:r>
              <a:rPr lang="en-US" dirty="0"/>
              <a:t>Individuals in </a:t>
            </a:r>
            <a:r>
              <a:rPr lang="en-US" i="1" dirty="0"/>
              <a:t>I </a:t>
            </a:r>
            <a:r>
              <a:rPr lang="en-US" dirty="0"/>
              <a:t>may go to </a:t>
            </a:r>
            <a:r>
              <a:rPr lang="en-US" i="1" dirty="0"/>
              <a:t>H </a:t>
            </a:r>
            <a:r>
              <a:rPr lang="en-US" dirty="0"/>
              <a:t>or to </a:t>
            </a:r>
            <a:r>
              <a:rPr lang="en-US" i="1" dirty="0"/>
              <a:t>R</a:t>
            </a:r>
            <a:endParaRPr lang="en-US" sz="1050" i="1"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dirty="0"/>
              <a:t>First we find the probability of departures from </a:t>
            </a:r>
            <a:r>
              <a:rPr lang="en-US" i="1" dirty="0"/>
              <a:t>I. </a:t>
            </a:r>
            <a:r>
              <a:rPr lang="en-US" dirty="0"/>
              <a:t>The probability that an infected individual transitions out of </a:t>
            </a:r>
            <a:r>
              <a:rPr lang="en-US" i="1" dirty="0"/>
              <a:t>I </a:t>
            </a:r>
            <a:r>
              <a:rPr lang="en-US" dirty="0"/>
              <a:t>in each time step is equal to </a:t>
            </a:r>
          </a:p>
          <a:p>
            <a:r>
              <a:rPr lang="en-US" dirty="0"/>
              <a:t>	</a:t>
            </a:r>
            <a:r>
              <a:rPr lang="en-US" b="1" dirty="0"/>
              <a:t>1 – exp(- total rate of departures out of </a:t>
            </a:r>
            <a:r>
              <a:rPr lang="en-US" b="1" i="1" dirty="0"/>
              <a:t>I</a:t>
            </a:r>
            <a:r>
              <a:rPr lang="en-US" b="1" dirty="0"/>
              <a:t>)</a:t>
            </a:r>
            <a:r>
              <a:rPr lang="en-US" dirty="0"/>
              <a:t>, i.e. 	</a:t>
            </a:r>
          </a:p>
          <a:p>
            <a:endParaRPr lang="en-US" dirty="0"/>
          </a:p>
          <a:p>
            <a:endParaRPr lang="en-US" dirty="0"/>
          </a:p>
          <a:p>
            <a:pPr marL="285750" indent="-285750">
              <a:buFont typeface="Arial" panose="020B0604020202020204" pitchFamily="34" charset="0"/>
              <a:buChar char="•"/>
            </a:pPr>
            <a:r>
              <a:rPr lang="en-US" dirty="0"/>
              <a:t>Second we find relative departure probabilities. For example, the conditional probability a departure is to </a:t>
            </a:r>
            <a:r>
              <a:rPr lang="en-US" i="1" dirty="0"/>
              <a:t>H </a:t>
            </a:r>
            <a:r>
              <a:rPr lang="en-US" dirty="0"/>
              <a:t>is </a:t>
            </a:r>
          </a:p>
          <a:p>
            <a:endParaRPr lang="en-US" dirty="0"/>
          </a:p>
          <a:p>
            <a:endParaRPr lang="en-US" dirty="0"/>
          </a:p>
          <a:p>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number of infected individuals that become hospitalized in each time step, </a:t>
            </a:r>
            <a:r>
              <a:rPr lang="en-US" i="1" dirty="0"/>
              <a:t>N</a:t>
            </a:r>
            <a:r>
              <a:rPr lang="en-US" baseline="-25000" dirty="0"/>
              <a:t>I→H</a:t>
            </a:r>
            <a:r>
              <a:rPr lang="en-US" dirty="0"/>
              <a:t>, and that recover, </a:t>
            </a:r>
            <a:r>
              <a:rPr lang="en-US" i="1" dirty="0"/>
              <a:t>N</a:t>
            </a:r>
            <a:r>
              <a:rPr lang="en-US" baseline="-25000" dirty="0"/>
              <a:t>I→R</a:t>
            </a:r>
            <a:r>
              <a:rPr lang="en-US" dirty="0"/>
              <a:t>, can then be found with a multinomial distribution:</a:t>
            </a:r>
          </a:p>
        </p:txBody>
      </p:sp>
      <p:pic>
        <p:nvPicPr>
          <p:cNvPr id="9" name="Picture 8">
            <a:extLst>
              <a:ext uri="{FF2B5EF4-FFF2-40B4-BE49-F238E27FC236}">
                <a16:creationId xmlns:a16="http://schemas.microsoft.com/office/drawing/2014/main" id="{D2DFC056-A6B9-7342-976A-EAED4FCC8DBE}"/>
              </a:ext>
            </a:extLst>
          </p:cNvPr>
          <p:cNvPicPr>
            <a:picLocks noChangeAspect="1"/>
          </p:cNvPicPr>
          <p:nvPr/>
        </p:nvPicPr>
        <p:blipFill rotWithShape="1">
          <a:blip r:embed="rId4"/>
          <a:srcRect l="2804" b="6183"/>
          <a:stretch/>
        </p:blipFill>
        <p:spPr>
          <a:xfrm>
            <a:off x="1708832" y="2843100"/>
            <a:ext cx="2592217" cy="464676"/>
          </a:xfrm>
          <a:prstGeom prst="rect">
            <a:avLst/>
          </a:prstGeom>
        </p:spPr>
      </p:pic>
      <p:pic>
        <p:nvPicPr>
          <p:cNvPr id="12" name="Picture 11">
            <a:extLst>
              <a:ext uri="{FF2B5EF4-FFF2-40B4-BE49-F238E27FC236}">
                <a16:creationId xmlns:a16="http://schemas.microsoft.com/office/drawing/2014/main" id="{A90D49D1-6315-7F49-BD3C-78DC26CDEA22}"/>
              </a:ext>
            </a:extLst>
          </p:cNvPr>
          <p:cNvPicPr>
            <a:picLocks noChangeAspect="1"/>
          </p:cNvPicPr>
          <p:nvPr/>
        </p:nvPicPr>
        <p:blipFill rotWithShape="1">
          <a:blip r:embed="rId5"/>
          <a:srcRect t="-1" b="3679"/>
          <a:stretch/>
        </p:blipFill>
        <p:spPr>
          <a:xfrm>
            <a:off x="2530542" y="3910978"/>
            <a:ext cx="1117600" cy="807364"/>
          </a:xfrm>
          <a:prstGeom prst="rect">
            <a:avLst/>
          </a:prstGeom>
        </p:spPr>
      </p:pic>
      <p:pic>
        <p:nvPicPr>
          <p:cNvPr id="1026" name="Picture 2" descr="page8image48337792">
            <a:extLst>
              <a:ext uri="{FF2B5EF4-FFF2-40B4-BE49-F238E27FC236}">
                <a16:creationId xmlns:a16="http://schemas.microsoft.com/office/drawing/2014/main" id="{BC9EEC0E-B2B1-C545-883F-CA1B0044B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8image48340864">
            <a:extLst>
              <a:ext uri="{FF2B5EF4-FFF2-40B4-BE49-F238E27FC236}">
                <a16:creationId xmlns:a16="http://schemas.microsoft.com/office/drawing/2014/main" id="{4DB2FF2A-4DE8-904E-9440-2A4141234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00" y="-190500"/>
            <a:ext cx="520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AFACF97-5248-D940-A765-019A70B5A7B3}"/>
              </a:ext>
            </a:extLst>
          </p:cNvPr>
          <p:cNvPicPr>
            <a:picLocks noChangeAspect="1"/>
          </p:cNvPicPr>
          <p:nvPr/>
        </p:nvPicPr>
        <p:blipFill>
          <a:blip r:embed="rId7"/>
          <a:stretch>
            <a:fillRect/>
          </a:stretch>
        </p:blipFill>
        <p:spPr>
          <a:xfrm>
            <a:off x="982773" y="5752618"/>
            <a:ext cx="5296418" cy="829439"/>
          </a:xfrm>
          <a:prstGeom prst="rect">
            <a:avLst/>
          </a:prstGeom>
        </p:spPr>
      </p:pic>
    </p:spTree>
    <p:extLst>
      <p:ext uri="{BB962C8B-B14F-4D97-AF65-F5344CB8AC3E}">
        <p14:creationId xmlns:p14="http://schemas.microsoft.com/office/powerpoint/2010/main" val="107663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11</a:t>
            </a:fld>
            <a:endParaRPr lang="en-US"/>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897467"/>
            <a:ext cx="8033854" cy="5960533"/>
          </a:xfrm>
        </p:spPr>
        <p:txBody>
          <a:bodyPr>
            <a:normAutofit/>
          </a:bodyPr>
          <a:lstStyle/>
          <a:p>
            <a:r>
              <a:rPr lang="en-US" dirty="0"/>
              <a:t>Why </a:t>
            </a:r>
            <a:r>
              <a:rPr lang="en-US" b="1" dirty="0"/>
              <a:t>binomial</a:t>
            </a:r>
            <a:r>
              <a:rPr lang="en-US" dirty="0"/>
              <a:t> and </a:t>
            </a:r>
            <a:r>
              <a:rPr lang="en-US" b="1" dirty="0"/>
              <a:t>multinomial</a:t>
            </a:r>
            <a:r>
              <a:rPr lang="en-US" dirty="0"/>
              <a:t> distributions?</a:t>
            </a:r>
          </a:p>
          <a:p>
            <a:pPr lvl="1"/>
            <a:r>
              <a:rPr lang="en-US" sz="2000" dirty="0"/>
              <a:t>Binomial distribution: one direction to go in</a:t>
            </a:r>
          </a:p>
          <a:p>
            <a:pPr lvl="1"/>
            <a:r>
              <a:rPr lang="en-US" sz="2000" dirty="0"/>
              <a:t>Multinomial distributions: multiple directions to go </a:t>
            </a:r>
          </a:p>
          <a:p>
            <a:endParaRPr lang="en-US" sz="2400" dirty="0"/>
          </a:p>
          <a:p>
            <a:r>
              <a:rPr lang="en-US" dirty="0"/>
              <a:t>Dealing with rates. Why not use Poisson processes?</a:t>
            </a:r>
          </a:p>
          <a:p>
            <a:pPr lvl="1"/>
            <a:r>
              <a:rPr lang="en-US" sz="2000" dirty="0"/>
              <a:t>Because we don’t always have n &gt;&gt; k and very small p</a:t>
            </a:r>
          </a:p>
          <a:p>
            <a:pPr lvl="1"/>
            <a:r>
              <a:rPr lang="en-US" sz="2000" dirty="0"/>
              <a:t>Bi/multinomial distributions ensure no more individuals leave a compartment then are in it</a:t>
            </a:r>
          </a:p>
          <a:p>
            <a:endParaRPr lang="en-US" dirty="0"/>
          </a:p>
          <a:p>
            <a:r>
              <a:rPr lang="en-US" dirty="0"/>
              <a:t>Why exponential transition probabilities? </a:t>
            </a:r>
          </a:p>
          <a:p>
            <a:pPr lvl="1"/>
            <a:r>
              <a:rPr lang="en-US" sz="2000" dirty="0"/>
              <a:t>Where would p come from for the binomial / multinomial distribution? </a:t>
            </a:r>
          </a:p>
          <a:p>
            <a:pPr lvl="1"/>
            <a:r>
              <a:rPr lang="en-US" sz="2000" b="1" dirty="0"/>
              <a:t>p =1 – exp(- total transition rate out)</a:t>
            </a:r>
            <a:r>
              <a:rPr lang="en-US" sz="2000" dirty="0"/>
              <a:t> defines a probability strictly &lt; 1 </a:t>
            </a:r>
          </a:p>
          <a:p>
            <a:endParaRPr lang="en-US"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AAE59AB8-2649-CF48-B73B-D3843CCA2FD2}"/>
              </a:ext>
            </a:extLst>
          </p:cNvPr>
          <p:cNvPicPr>
            <a:picLocks noChangeAspect="1"/>
          </p:cNvPicPr>
          <p:nvPr/>
        </p:nvPicPr>
        <p:blipFill rotWithShape="1">
          <a:blip r:embed="rId3"/>
          <a:srcRect b="919"/>
          <a:stretch/>
        </p:blipFill>
        <p:spPr>
          <a:xfrm>
            <a:off x="8007878" y="2048718"/>
            <a:ext cx="3948644" cy="2533167"/>
          </a:xfrm>
          <a:prstGeom prst="rect">
            <a:avLst/>
          </a:prstGeom>
        </p:spPr>
      </p:pic>
    </p:spTree>
    <p:extLst>
      <p:ext uri="{BB962C8B-B14F-4D97-AF65-F5344CB8AC3E}">
        <p14:creationId xmlns:p14="http://schemas.microsoft.com/office/powerpoint/2010/main" val="355594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3371FD-F818-5C4F-AD11-DF5E2AAE835F}"/>
              </a:ext>
            </a:extLst>
          </p:cNvPr>
          <p:cNvSpPr>
            <a:spLocks noGrp="1"/>
          </p:cNvSpPr>
          <p:nvPr>
            <p:ph type="sldNum" sz="quarter" idx="12"/>
          </p:nvPr>
        </p:nvSpPr>
        <p:spPr/>
        <p:txBody>
          <a:bodyPr/>
          <a:lstStyle/>
          <a:p>
            <a:fld id="{46B8A304-6B2A-0C42-BAA9-D66435E26181}" type="slidenum">
              <a:rPr lang="en-US" smtClean="0"/>
              <a:t>12</a:t>
            </a:fld>
            <a:endParaRPr lang="en-US" dirty="0"/>
          </a:p>
        </p:txBody>
      </p:sp>
      <p:sp>
        <p:nvSpPr>
          <p:cNvPr id="5" name="Google Shape;62;p9">
            <a:extLst>
              <a:ext uri="{FF2B5EF4-FFF2-40B4-BE49-F238E27FC236}">
                <a16:creationId xmlns:a16="http://schemas.microsoft.com/office/drawing/2014/main" id="{6A1C3B45-5E79-8D41-8760-2BE0B7634FC4}"/>
              </a:ext>
            </a:extLst>
          </p:cNvPr>
          <p:cNvSpPr txBox="1">
            <a:spLocks noGrp="1"/>
          </p:cNvSpPr>
          <p:nvPr>
            <p:ph type="title"/>
          </p:nvPr>
        </p:nvSpPr>
        <p:spPr>
          <a:xfrm>
            <a:off x="0" y="0"/>
            <a:ext cx="12192000" cy="73152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Calculating R0</a:t>
            </a:r>
            <a:endParaRPr dirty="0"/>
          </a:p>
        </p:txBody>
      </p:sp>
      <p:sp>
        <p:nvSpPr>
          <p:cNvPr id="6" name="Rectangle 5">
            <a:extLst>
              <a:ext uri="{FF2B5EF4-FFF2-40B4-BE49-F238E27FC236}">
                <a16:creationId xmlns:a16="http://schemas.microsoft.com/office/drawing/2014/main" id="{7407FA32-0943-0448-B796-7F6C7708A602}"/>
              </a:ext>
            </a:extLst>
          </p:cNvPr>
          <p:cNvSpPr/>
          <p:nvPr/>
        </p:nvSpPr>
        <p:spPr>
          <a:xfrm>
            <a:off x="466202" y="2001924"/>
            <a:ext cx="11177930" cy="4078039"/>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For a simple SIR model, </a:t>
            </a:r>
            <a:r>
              <a:rPr lang="en-US" i="1" dirty="0">
                <a:latin typeface="Century Gothic" panose="020B0502020202020204" pitchFamily="34" charset="0"/>
              </a:rPr>
              <a:t>R</a:t>
            </a:r>
            <a:r>
              <a:rPr lang="en-US" dirty="0">
                <a:latin typeface="Century Gothic" panose="020B0502020202020204" pitchFamily="34" charset="0"/>
              </a:rPr>
              <a:t>0 is a simple expression equal to the product of the number of infections per time for an infected individual and the average duration of the infectious period:</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endParaRPr lang="en-US" sz="200" dirty="0"/>
          </a:p>
          <a:p>
            <a:pPr marL="285750" indent="-285750">
              <a:buFont typeface="Arial" panose="020B0604020202020204" pitchFamily="34" charset="0"/>
              <a:buChar char="•"/>
            </a:pPr>
            <a:r>
              <a:rPr lang="en-US" dirty="0"/>
              <a:t>Because our model involves multiple infectious classes with different rates of infection duration, we derive an expression through spectral analysis of the “next-generation matrix”, a matrix that relates the numbers of newly infected individuals in consecutive generations.</a:t>
            </a:r>
          </a:p>
          <a:p>
            <a:pPr marL="285750" indent="-285750">
              <a:buFont typeface="Arial" panose="020B0604020202020204" pitchFamily="34" charset="0"/>
              <a:buChar char="•"/>
            </a:pPr>
            <a:r>
              <a:rPr lang="en-US" dirty="0"/>
              <a:t>Specifically, R0 is the dominant eigenvalue of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find: </a:t>
            </a:r>
          </a:p>
        </p:txBody>
      </p:sp>
      <p:pic>
        <p:nvPicPr>
          <p:cNvPr id="7" name="Picture 6">
            <a:extLst>
              <a:ext uri="{FF2B5EF4-FFF2-40B4-BE49-F238E27FC236}">
                <a16:creationId xmlns:a16="http://schemas.microsoft.com/office/drawing/2014/main" id="{B1F52179-8276-BF47-8C23-0F37F7A8A47F}"/>
              </a:ext>
            </a:extLst>
          </p:cNvPr>
          <p:cNvPicPr>
            <a:picLocks noChangeAspect="1"/>
          </p:cNvPicPr>
          <p:nvPr/>
        </p:nvPicPr>
        <p:blipFill>
          <a:blip r:embed="rId2"/>
          <a:stretch>
            <a:fillRect/>
          </a:stretch>
        </p:blipFill>
        <p:spPr>
          <a:xfrm>
            <a:off x="3719010" y="2638703"/>
            <a:ext cx="3755342" cy="868423"/>
          </a:xfrm>
          <a:prstGeom prst="rect">
            <a:avLst/>
          </a:prstGeom>
        </p:spPr>
      </p:pic>
      <p:pic>
        <p:nvPicPr>
          <p:cNvPr id="12" name="Picture 11">
            <a:extLst>
              <a:ext uri="{FF2B5EF4-FFF2-40B4-BE49-F238E27FC236}">
                <a16:creationId xmlns:a16="http://schemas.microsoft.com/office/drawing/2014/main" id="{2B93289C-8319-EA42-85E5-166B7963A615}"/>
              </a:ext>
            </a:extLst>
          </p:cNvPr>
          <p:cNvPicPr>
            <a:picLocks noChangeAspect="1"/>
          </p:cNvPicPr>
          <p:nvPr/>
        </p:nvPicPr>
        <p:blipFill rotWithShape="1">
          <a:blip r:embed="rId3"/>
          <a:srcRect b="13775"/>
          <a:stretch/>
        </p:blipFill>
        <p:spPr>
          <a:xfrm>
            <a:off x="5129513" y="4525067"/>
            <a:ext cx="1498600" cy="438020"/>
          </a:xfrm>
          <a:prstGeom prst="rect">
            <a:avLst/>
          </a:prstGeom>
        </p:spPr>
      </p:pic>
      <p:sp>
        <p:nvSpPr>
          <p:cNvPr id="13" name="Rectangle 12">
            <a:extLst>
              <a:ext uri="{FF2B5EF4-FFF2-40B4-BE49-F238E27FC236}">
                <a16:creationId xmlns:a16="http://schemas.microsoft.com/office/drawing/2014/main" id="{9130B254-6AED-6E45-951A-6729E80A4D0D}"/>
              </a:ext>
            </a:extLst>
          </p:cNvPr>
          <p:cNvSpPr/>
          <p:nvPr/>
        </p:nvSpPr>
        <p:spPr>
          <a:xfrm>
            <a:off x="2112379" y="921177"/>
            <a:ext cx="7195595" cy="1046440"/>
          </a:xfrm>
          <a:prstGeom prst="rect">
            <a:avLst/>
          </a:prstGeom>
        </p:spPr>
        <p:txBody>
          <a:bodyPr wrap="square">
            <a:spAutoFit/>
          </a:bodyPr>
          <a:lstStyle/>
          <a:p>
            <a:r>
              <a:rPr lang="en-US" b="1" i="1" dirty="0">
                <a:latin typeface="Century Gothic" panose="020B0502020202020204" pitchFamily="34" charset="0"/>
              </a:rPr>
              <a:t>R0</a:t>
            </a:r>
            <a:r>
              <a:rPr lang="en-US" b="1" dirty="0">
                <a:latin typeface="Century Gothic" panose="020B0502020202020204" pitchFamily="34" charset="0"/>
              </a:rPr>
              <a:t> </a:t>
            </a:r>
            <a:r>
              <a:rPr lang="en-US" dirty="0">
                <a:latin typeface="Century Gothic" panose="020B0502020202020204" pitchFamily="34" charset="0"/>
              </a:rPr>
              <a:t>= The average number of new infections generated by an infected individual in a completely susceptible population</a:t>
            </a:r>
          </a:p>
          <a:p>
            <a:endParaRPr lang="en-US" sz="800" b="1" i="1" dirty="0">
              <a:latin typeface="Century Gothic" panose="020B0502020202020204" pitchFamily="34" charset="0"/>
            </a:endParaRPr>
          </a:p>
          <a:p>
            <a:r>
              <a:rPr lang="en-US" b="1" i="1" dirty="0">
                <a:latin typeface="Century Gothic" panose="020B0502020202020204" pitchFamily="34" charset="0"/>
              </a:rPr>
              <a:t>R0 </a:t>
            </a:r>
            <a:r>
              <a:rPr lang="en-US" dirty="0">
                <a:latin typeface="Century Gothic" panose="020B0502020202020204" pitchFamily="34" charset="0"/>
              </a:rPr>
              <a:t>is dimensionless.</a:t>
            </a:r>
            <a:endParaRPr lang="en-US" b="1" i="1" dirty="0">
              <a:latin typeface="Century Gothic" panose="020B0502020202020204" pitchFamily="34" charset="0"/>
            </a:endParaRPr>
          </a:p>
        </p:txBody>
      </p:sp>
      <p:cxnSp>
        <p:nvCxnSpPr>
          <p:cNvPr id="15" name="Straight Arrow Connector 14">
            <a:extLst>
              <a:ext uri="{FF2B5EF4-FFF2-40B4-BE49-F238E27FC236}">
                <a16:creationId xmlns:a16="http://schemas.microsoft.com/office/drawing/2014/main" id="{74702781-AC79-CD44-A4E7-C7693F57F9A2}"/>
              </a:ext>
            </a:extLst>
          </p:cNvPr>
          <p:cNvCxnSpPr/>
          <p:nvPr/>
        </p:nvCxnSpPr>
        <p:spPr>
          <a:xfrm>
            <a:off x="6308203" y="4930813"/>
            <a:ext cx="319910"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2CDC13-B99B-994F-92EC-3E2FFB7A7183}"/>
              </a:ext>
            </a:extLst>
          </p:cNvPr>
          <p:cNvSpPr/>
          <p:nvPr/>
        </p:nvSpPr>
        <p:spPr>
          <a:xfrm>
            <a:off x="6488414" y="5095438"/>
            <a:ext cx="2169184" cy="369332"/>
          </a:xfrm>
          <a:prstGeom prst="rect">
            <a:avLst/>
          </a:prstGeom>
        </p:spPr>
        <p:txBody>
          <a:bodyPr wrap="none">
            <a:spAutoFit/>
          </a:bodyPr>
          <a:lstStyle/>
          <a:p>
            <a:r>
              <a:rPr lang="en-US" dirty="0">
                <a:latin typeface="Century Gothic" panose="020B0502020202020204" pitchFamily="34" charset="0"/>
              </a:rPr>
              <a:t>New transmissions</a:t>
            </a:r>
            <a:endParaRPr lang="en-US" dirty="0"/>
          </a:p>
        </p:txBody>
      </p:sp>
      <p:cxnSp>
        <p:nvCxnSpPr>
          <p:cNvPr id="18" name="Straight Arrow Connector 17">
            <a:extLst>
              <a:ext uri="{FF2B5EF4-FFF2-40B4-BE49-F238E27FC236}">
                <a16:creationId xmlns:a16="http://schemas.microsoft.com/office/drawing/2014/main" id="{C77AF3D6-D9F3-D843-88B4-EC9D0C74C8E4}"/>
              </a:ext>
            </a:extLst>
          </p:cNvPr>
          <p:cNvCxnSpPr>
            <a:cxnSpLocks/>
          </p:cNvCxnSpPr>
          <p:nvPr/>
        </p:nvCxnSpPr>
        <p:spPr>
          <a:xfrm flipH="1">
            <a:off x="5710176" y="4930813"/>
            <a:ext cx="385825" cy="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A4565F1-6BD8-1F4F-98FE-344451793122}"/>
              </a:ext>
            </a:extLst>
          </p:cNvPr>
          <p:cNvSpPr/>
          <p:nvPr/>
        </p:nvSpPr>
        <p:spPr>
          <a:xfrm>
            <a:off x="4236074" y="5080526"/>
            <a:ext cx="1829347" cy="369332"/>
          </a:xfrm>
          <a:prstGeom prst="rect">
            <a:avLst/>
          </a:prstGeom>
        </p:spPr>
        <p:txBody>
          <a:bodyPr wrap="none">
            <a:spAutoFit/>
          </a:bodyPr>
          <a:lstStyle/>
          <a:p>
            <a:r>
              <a:rPr lang="en-US" dirty="0">
                <a:latin typeface="Century Gothic" panose="020B0502020202020204" pitchFamily="34" charset="0"/>
              </a:rPr>
              <a:t>New infections</a:t>
            </a:r>
            <a:endParaRPr lang="en-US" dirty="0"/>
          </a:p>
        </p:txBody>
      </p:sp>
      <p:pic>
        <p:nvPicPr>
          <p:cNvPr id="24" name="Picture 23">
            <a:extLst>
              <a:ext uri="{FF2B5EF4-FFF2-40B4-BE49-F238E27FC236}">
                <a16:creationId xmlns:a16="http://schemas.microsoft.com/office/drawing/2014/main" id="{C9CCAD64-82F6-8B42-BAE9-ED79A56E7CE7}"/>
              </a:ext>
            </a:extLst>
          </p:cNvPr>
          <p:cNvPicPr>
            <a:picLocks noChangeAspect="1"/>
          </p:cNvPicPr>
          <p:nvPr/>
        </p:nvPicPr>
        <p:blipFill>
          <a:blip r:embed="rId4"/>
          <a:stretch>
            <a:fillRect/>
          </a:stretch>
        </p:blipFill>
        <p:spPr>
          <a:xfrm>
            <a:off x="4236074" y="5676741"/>
            <a:ext cx="3599706" cy="1122738"/>
          </a:xfrm>
          <a:prstGeom prst="rect">
            <a:avLst/>
          </a:prstGeom>
          <a:ln>
            <a:solidFill>
              <a:schemeClr val="accent1"/>
            </a:solidFill>
          </a:ln>
        </p:spPr>
      </p:pic>
    </p:spTree>
    <p:extLst>
      <p:ext uri="{BB962C8B-B14F-4D97-AF65-F5344CB8AC3E}">
        <p14:creationId xmlns:p14="http://schemas.microsoft.com/office/powerpoint/2010/main" val="49854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1" y="365125"/>
            <a:ext cx="6459049"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Parameter estimation</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189844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4" name="Picture 3">
            <a:extLst>
              <a:ext uri="{FF2B5EF4-FFF2-40B4-BE49-F238E27FC236}">
                <a16:creationId xmlns:a16="http://schemas.microsoft.com/office/drawing/2014/main" id="{34549774-7C87-334F-BE6C-BC6829543318}"/>
              </a:ext>
            </a:extLst>
          </p:cNvPr>
          <p:cNvPicPr>
            <a:picLocks noChangeAspect="1"/>
          </p:cNvPicPr>
          <p:nvPr/>
        </p:nvPicPr>
        <p:blipFill>
          <a:blip r:embed="rId3"/>
          <a:stretch>
            <a:fillRect/>
          </a:stretch>
        </p:blipFill>
        <p:spPr>
          <a:xfrm>
            <a:off x="6173935" y="1330117"/>
            <a:ext cx="5863427" cy="3814532"/>
          </a:xfrm>
          <a:prstGeom prst="rect">
            <a:avLst/>
          </a:prstGeom>
        </p:spPr>
      </p:pic>
      <p:sp>
        <p:nvSpPr>
          <p:cNvPr id="107" name="Google Shape;107;p14"/>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Data used for parameter estimation</a:t>
            </a:r>
            <a:endParaRPr dirty="0"/>
          </a:p>
        </p:txBody>
      </p:sp>
      <p:sp>
        <p:nvSpPr>
          <p:cNvPr id="108" name="Google Shape;108;p14"/>
          <p:cNvSpPr txBox="1"/>
          <p:nvPr/>
        </p:nvSpPr>
        <p:spPr>
          <a:xfrm>
            <a:off x="365800" y="1036669"/>
            <a:ext cx="5507200" cy="4398932"/>
          </a:xfrm>
          <a:prstGeom prst="rect">
            <a:avLst/>
          </a:prstGeom>
          <a:noFill/>
          <a:ln>
            <a:noFill/>
          </a:ln>
        </p:spPr>
        <p:txBody>
          <a:bodyPr spcFirstLastPara="1" wrap="square" lIns="121900" tIns="121900" rIns="121900" bIns="121900" anchor="t" anchorCtr="0">
            <a:noAutofit/>
          </a:bodyPr>
          <a:lstStyle/>
          <a:p>
            <a:pPr marL="609585" indent="-431789">
              <a:buSzPts val="1500"/>
              <a:buChar char="●"/>
            </a:pPr>
            <a:r>
              <a:rPr lang="en-US" sz="2000" dirty="0"/>
              <a:t>The model predicts the counts of individuals in all categories over time.</a:t>
            </a:r>
            <a:endParaRPr sz="2000" dirty="0"/>
          </a:p>
          <a:p>
            <a:pPr marL="609585"/>
            <a:endParaRPr sz="2000" dirty="0"/>
          </a:p>
          <a:p>
            <a:pPr marL="609585" indent="-431789">
              <a:buSzPts val="1500"/>
              <a:buChar char="●"/>
            </a:pPr>
            <a:r>
              <a:rPr lang="en-US" sz="2000" dirty="0"/>
              <a:t>Colored squares indicate categories in which observed </a:t>
            </a:r>
            <a:r>
              <a:rPr lang="en-US" sz="2000" dirty="0">
                <a:solidFill>
                  <a:schemeClr val="dk1"/>
                </a:solidFill>
              </a:rPr>
              <a:t>COVID-19 data was available and used to fit the epidemic model:</a:t>
            </a:r>
            <a:endParaRPr sz="2000" dirty="0">
              <a:solidFill>
                <a:schemeClr val="dk1"/>
              </a:solidFill>
            </a:endParaRPr>
          </a:p>
          <a:p>
            <a:pPr marL="1219170" indent="-431789">
              <a:buClr>
                <a:schemeClr val="dk1"/>
              </a:buClr>
              <a:buSzPts val="1500"/>
              <a:buChar char="●"/>
            </a:pPr>
            <a:r>
              <a:rPr lang="en-US" sz="2000" dirty="0">
                <a:solidFill>
                  <a:schemeClr val="dk1"/>
                </a:solidFill>
              </a:rPr>
              <a:t>Cumulative/New Illnesses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Hospitalizations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Ventilation Requirements</a:t>
            </a:r>
            <a:endParaRPr sz="2000" dirty="0">
              <a:solidFill>
                <a:schemeClr val="dk1"/>
              </a:solidFill>
            </a:endParaRPr>
          </a:p>
          <a:p>
            <a:pPr marL="1219170" indent="-431789">
              <a:buClr>
                <a:schemeClr val="dk1"/>
              </a:buClr>
              <a:buSzPts val="1500"/>
              <a:buChar char="●"/>
            </a:pPr>
            <a:r>
              <a:rPr lang="en-US" sz="2000" dirty="0">
                <a:solidFill>
                  <a:schemeClr val="dk1"/>
                </a:solidFill>
              </a:rPr>
              <a:t>Cumulative/New Deaths</a:t>
            </a:r>
          </a:p>
          <a:p>
            <a:pPr marL="1219170" indent="-431789">
              <a:buClr>
                <a:schemeClr val="dk1"/>
              </a:buClr>
              <a:buSzPts val="1500"/>
              <a:buChar char="●"/>
            </a:pPr>
            <a:r>
              <a:rPr lang="en-US" sz="2000" dirty="0">
                <a:solidFill>
                  <a:schemeClr val="dk1"/>
                </a:solidFill>
              </a:rPr>
              <a:t>Cumulative Recovered</a:t>
            </a:r>
          </a:p>
        </p:txBody>
      </p:sp>
      <p:sp>
        <p:nvSpPr>
          <p:cNvPr id="109" name="Google Shape;109;p14"/>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US"/>
              <a:pPr algn="ctr"/>
              <a:t>14</a:t>
            </a:fld>
            <a:endParaRPr/>
          </a:p>
        </p:txBody>
      </p:sp>
      <p:sp>
        <p:nvSpPr>
          <p:cNvPr id="2" name="Rectangle 1">
            <a:extLst>
              <a:ext uri="{FF2B5EF4-FFF2-40B4-BE49-F238E27FC236}">
                <a16:creationId xmlns:a16="http://schemas.microsoft.com/office/drawing/2014/main" id="{58FBFD83-9DC5-044B-82AF-E271A5C903DD}"/>
              </a:ext>
            </a:extLst>
          </p:cNvPr>
          <p:cNvSpPr/>
          <p:nvPr/>
        </p:nvSpPr>
        <p:spPr>
          <a:xfrm>
            <a:off x="731600" y="5359666"/>
            <a:ext cx="5628602" cy="923330"/>
          </a:xfrm>
          <a:prstGeom prst="rect">
            <a:avLst/>
          </a:prstGeom>
        </p:spPr>
        <p:txBody>
          <a:bodyPr wrap="square">
            <a:spAutoFit/>
          </a:bodyPr>
          <a:lstStyle/>
          <a:p>
            <a:r>
              <a:rPr lang="en-US" b="1" dirty="0">
                <a:solidFill>
                  <a:srgbClr val="C00000"/>
                </a:solidFill>
              </a:rPr>
              <a:t>We remove counts from nursing homes (illnesses, ICU, ventilation, deaths) before fitting this general population model </a:t>
            </a:r>
          </a:p>
        </p:txBody>
      </p:sp>
      <p:sp>
        <p:nvSpPr>
          <p:cNvPr id="9" name="TextBox 8">
            <a:extLst>
              <a:ext uri="{FF2B5EF4-FFF2-40B4-BE49-F238E27FC236}">
                <a16:creationId xmlns:a16="http://schemas.microsoft.com/office/drawing/2014/main" id="{D910027E-29AD-8D4D-95DB-2381138D9DAB}"/>
              </a:ext>
            </a:extLst>
          </p:cNvPr>
          <p:cNvSpPr txBox="1"/>
          <p:nvPr/>
        </p:nvSpPr>
        <p:spPr>
          <a:xfrm>
            <a:off x="6589935" y="3237383"/>
            <a:ext cx="2997436" cy="2031325"/>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S = Susceptible</a:t>
            </a:r>
          </a:p>
          <a:p>
            <a:r>
              <a:rPr lang="en-US" sz="1400" b="1" dirty="0">
                <a:latin typeface="Courier New" panose="02070309020205020404" pitchFamily="49" charset="0"/>
                <a:cs typeface="Courier New" panose="02070309020205020404" pitchFamily="49" charset="0"/>
              </a:rPr>
              <a:t>E = Exposed</a:t>
            </a:r>
          </a:p>
          <a:p>
            <a:r>
              <a:rPr lang="en-US" sz="1400" b="1" dirty="0">
                <a:latin typeface="Courier New" panose="02070309020205020404" pitchFamily="49" charset="0"/>
                <a:cs typeface="Courier New" panose="02070309020205020404" pitchFamily="49" charset="0"/>
              </a:rPr>
              <a:t>A = Infected/Undetected</a:t>
            </a:r>
          </a:p>
          <a:p>
            <a:r>
              <a:rPr lang="en-US" sz="1400" b="1" dirty="0">
                <a:latin typeface="Courier New" panose="02070309020205020404" pitchFamily="49" charset="0"/>
                <a:cs typeface="Courier New" panose="02070309020205020404" pitchFamily="49" charset="0"/>
              </a:rPr>
              <a:t>I = Infected/Detected</a:t>
            </a:r>
          </a:p>
          <a:p>
            <a:r>
              <a:rPr lang="en-US" sz="1400" b="1" dirty="0">
                <a:latin typeface="Courier New" panose="02070309020205020404" pitchFamily="49" charset="0"/>
                <a:cs typeface="Courier New" panose="02070309020205020404" pitchFamily="49" charset="0"/>
              </a:rPr>
              <a:t>H = Hospitalized</a:t>
            </a:r>
          </a:p>
          <a:p>
            <a:r>
              <a:rPr lang="en-US" sz="1400" b="1" dirty="0">
                <a:latin typeface="Courier New" panose="02070309020205020404" pitchFamily="49" charset="0"/>
                <a:cs typeface="Courier New" panose="02070309020205020404" pitchFamily="49" charset="0"/>
              </a:rPr>
              <a:t>Q = ICU</a:t>
            </a:r>
          </a:p>
          <a:p>
            <a:r>
              <a:rPr lang="en-US" sz="1400" b="1" dirty="0">
                <a:latin typeface="Courier New" panose="02070309020205020404" pitchFamily="49" charset="0"/>
                <a:cs typeface="Courier New" panose="02070309020205020404" pitchFamily="49" charset="0"/>
              </a:rPr>
              <a:t>V = Ventilated</a:t>
            </a:r>
          </a:p>
          <a:p>
            <a:r>
              <a:rPr lang="en-US" sz="1400" b="1" dirty="0">
                <a:latin typeface="Courier New" panose="02070309020205020404" pitchFamily="49" charset="0"/>
                <a:cs typeface="Courier New" panose="02070309020205020404" pitchFamily="49" charset="0"/>
              </a:rPr>
              <a:t>D = Death</a:t>
            </a:r>
          </a:p>
          <a:p>
            <a:r>
              <a:rPr lang="en-US" sz="1400" b="1" dirty="0">
                <a:latin typeface="Courier New" panose="02070309020205020404" pitchFamily="49" charset="0"/>
                <a:cs typeface="Courier New" panose="02070309020205020404" pitchFamily="49" charset="0"/>
              </a:rPr>
              <a:t>R = Recovered</a:t>
            </a:r>
          </a:p>
        </p:txBody>
      </p:sp>
      <p:sp>
        <p:nvSpPr>
          <p:cNvPr id="3" name="TextBox 2">
            <a:extLst>
              <a:ext uri="{FF2B5EF4-FFF2-40B4-BE49-F238E27FC236}">
                <a16:creationId xmlns:a16="http://schemas.microsoft.com/office/drawing/2014/main" id="{35DAD8CC-55CB-964C-ACEF-6EBA9E76F128}"/>
              </a:ext>
            </a:extLst>
          </p:cNvPr>
          <p:cNvSpPr txBox="1"/>
          <p:nvPr/>
        </p:nvSpPr>
        <p:spPr>
          <a:xfrm>
            <a:off x="7075710" y="5636665"/>
            <a:ext cx="4180953" cy="954107"/>
          </a:xfrm>
          <a:prstGeom prst="rect">
            <a:avLst/>
          </a:prstGeom>
          <a:noFill/>
        </p:spPr>
        <p:txBody>
          <a:bodyPr wrap="none" rtlCol="0">
            <a:spAutoFit/>
          </a:bodyPr>
          <a:lstStyle/>
          <a:p>
            <a:r>
              <a:rPr lang="en-US" sz="2800" dirty="0"/>
              <a:t>Data from:</a:t>
            </a:r>
          </a:p>
          <a:p>
            <a:r>
              <a:rPr lang="en-US" sz="2800" dirty="0"/>
              <a:t>March 1 - July 20, 2020 </a:t>
            </a:r>
          </a:p>
        </p:txBody>
      </p:sp>
    </p:spTree>
    <p:extLst>
      <p:ext uri="{BB962C8B-B14F-4D97-AF65-F5344CB8AC3E}">
        <p14:creationId xmlns:p14="http://schemas.microsoft.com/office/powerpoint/2010/main" val="134810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3604E-97F7-A949-A413-72776C32CA26}"/>
              </a:ext>
            </a:extLst>
          </p:cNvPr>
          <p:cNvSpPr>
            <a:spLocks noGrp="1"/>
          </p:cNvSpPr>
          <p:nvPr>
            <p:ph idx="1"/>
          </p:nvPr>
        </p:nvSpPr>
        <p:spPr>
          <a:xfrm>
            <a:off x="617220" y="1825624"/>
            <a:ext cx="10736580" cy="4682751"/>
          </a:xfrm>
        </p:spPr>
        <p:txBody>
          <a:bodyPr>
            <a:normAutofit fontScale="92500" lnSpcReduction="10000"/>
          </a:bodyPr>
          <a:lstStyle/>
          <a:p>
            <a:pPr marL="0" indent="0" fontAlgn="t">
              <a:buNone/>
            </a:pPr>
            <a:r>
              <a:rPr lang="en-US" b="1" dirty="0">
                <a:cs typeface="Arial" panose="020B0604020202020204" pitchFamily="34" charset="0"/>
              </a:rPr>
              <a:t>(</a:t>
            </a:r>
            <a:r>
              <a:rPr lang="en-US" b="1" dirty="0" err="1">
                <a:cs typeface="Arial" panose="020B0604020202020204" pitchFamily="34" charset="0"/>
              </a:rPr>
              <a:t>i</a:t>
            </a:r>
            <a:r>
              <a:rPr lang="en-US" b="1" dirty="0">
                <a:cs typeface="Arial" panose="020B0604020202020204" pitchFamily="34" charset="0"/>
              </a:rPr>
              <a:t>) </a:t>
            </a:r>
            <a:r>
              <a:rPr lang="en-US" b="1" dirty="0"/>
              <a:t>Prior for </a:t>
            </a:r>
            <a:r>
              <a:rPr lang="el-GR" b="1" i="1" dirty="0">
                <a:solidFill>
                  <a:srgbClr val="C00000"/>
                </a:solidFill>
                <a:latin typeface="Arial" panose="020B0604020202020204" pitchFamily="34" charset="0"/>
                <a:cs typeface="Arial" panose="020B0604020202020204" pitchFamily="34" charset="0"/>
              </a:rPr>
              <a:t>μ(</a:t>
            </a:r>
            <a:r>
              <a:rPr lang="en-US" b="1" i="1" dirty="0">
                <a:solidFill>
                  <a:srgbClr val="C00000"/>
                </a:solidFill>
                <a:latin typeface="Arial" panose="020B0604020202020204" pitchFamily="34" charset="0"/>
                <a:cs typeface="Arial" panose="020B0604020202020204" pitchFamily="34" charset="0"/>
              </a:rPr>
              <a:t>t)</a:t>
            </a:r>
            <a:r>
              <a:rPr lang="en-US" b="1" i="1" dirty="0">
                <a:cs typeface="Arial" panose="020B0604020202020204" pitchFamily="34" charset="0"/>
              </a:rPr>
              <a:t>: </a:t>
            </a:r>
            <a:r>
              <a:rPr lang="en-US" b="1" dirty="0">
                <a:cs typeface="Arial" panose="020B0604020202020204" pitchFamily="34" charset="0"/>
              </a:rPr>
              <a:t>Time-varying factor reduction in R0</a:t>
            </a:r>
          </a:p>
          <a:p>
            <a:pPr lvl="1"/>
            <a:r>
              <a:rPr lang="en-US" dirty="0">
                <a:cs typeface="Arial" panose="020B0604020202020204" pitchFamily="34" charset="0"/>
              </a:rPr>
              <a:t>Mobility data</a:t>
            </a:r>
          </a:p>
          <a:p>
            <a:pPr lvl="1"/>
            <a:endParaRPr lang="en-US" dirty="0">
              <a:cs typeface="Arial" panose="020B0604020202020204" pitchFamily="34" charset="0"/>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(ii) </a:t>
            </a:r>
            <a:r>
              <a:rPr lang="en-US" b="1" strike="sngStrike" dirty="0"/>
              <a:t>Prior for </a:t>
            </a:r>
            <a:r>
              <a:rPr lang="en-US" b="1" i="1" strike="sngStrike" dirty="0">
                <a:solidFill>
                  <a:srgbClr val="C00000"/>
                </a:solidFill>
              </a:rPr>
              <a:t>r</a:t>
            </a:r>
            <a:r>
              <a:rPr lang="en-US" b="1" strike="sngStrike" dirty="0"/>
              <a:t>: Fraction undetected cases</a:t>
            </a:r>
          </a:p>
          <a:p>
            <a:pPr lvl="1"/>
            <a:r>
              <a:rPr lang="en-US" strike="sngStrike" dirty="0"/>
              <a:t>Seroprevalence studies</a:t>
            </a:r>
          </a:p>
          <a:p>
            <a:pPr lvl="1"/>
            <a:endParaRPr 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id="{84263157-7BAD-924C-B22F-96314EDB3838}"/>
              </a:ext>
            </a:extLst>
          </p:cNvPr>
          <p:cNvSpPr>
            <a:spLocks noGrp="1"/>
          </p:cNvSpPr>
          <p:nvPr>
            <p:ph type="sldNum" sz="quarter" idx="12"/>
          </p:nvPr>
        </p:nvSpPr>
        <p:spPr/>
        <p:txBody>
          <a:bodyPr/>
          <a:lstStyle/>
          <a:p>
            <a:fld id="{46B8A304-6B2A-0C42-BAA9-D66435E26181}" type="slidenum">
              <a:rPr lang="en-US" smtClean="0"/>
              <a:t>15</a:t>
            </a:fld>
            <a:endParaRPr lang="en-US"/>
          </a:p>
        </p:txBody>
      </p:sp>
      <p:sp>
        <p:nvSpPr>
          <p:cNvPr id="5" name="Google Shape;62;p9">
            <a:extLst>
              <a:ext uri="{FF2B5EF4-FFF2-40B4-BE49-F238E27FC236}">
                <a16:creationId xmlns:a16="http://schemas.microsoft.com/office/drawing/2014/main" id="{7CF368A2-4778-1341-BC94-FC0E54800E27}"/>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External sources of data to specify </a:t>
            </a:r>
          </a:p>
          <a:p>
            <a:pPr algn="ctr">
              <a:spcBef>
                <a:spcPts val="0"/>
              </a:spcBef>
              <a:buClr>
                <a:srgbClr val="990014"/>
              </a:buClr>
              <a:buSzPts val="2800"/>
            </a:pPr>
            <a:r>
              <a:rPr lang="en-US" sz="3733" b="1" dirty="0">
                <a:solidFill>
                  <a:srgbClr val="990014"/>
                </a:solidFill>
              </a:rPr>
              <a:t>prior parameter distributions</a:t>
            </a:r>
            <a:endParaRPr lang="en-US" dirty="0"/>
          </a:p>
        </p:txBody>
      </p:sp>
      <p:pic>
        <p:nvPicPr>
          <p:cNvPr id="2" name="Picture 1">
            <a:extLst>
              <a:ext uri="{FF2B5EF4-FFF2-40B4-BE49-F238E27FC236}">
                <a16:creationId xmlns:a16="http://schemas.microsoft.com/office/drawing/2014/main" id="{50BEB65B-B565-354B-BBEF-6CDED866B834}"/>
              </a:ext>
            </a:extLst>
          </p:cNvPr>
          <p:cNvPicPr>
            <a:picLocks noChangeAspect="1"/>
          </p:cNvPicPr>
          <p:nvPr/>
        </p:nvPicPr>
        <p:blipFill>
          <a:blip r:embed="rId3"/>
          <a:stretch>
            <a:fillRect/>
          </a:stretch>
        </p:blipFill>
        <p:spPr>
          <a:xfrm>
            <a:off x="5246876" y="2698228"/>
            <a:ext cx="5504180" cy="2472532"/>
          </a:xfrm>
          <a:prstGeom prst="rect">
            <a:avLst/>
          </a:prstGeom>
        </p:spPr>
      </p:pic>
      <p:sp>
        <p:nvSpPr>
          <p:cNvPr id="6" name="Rectangle 5">
            <a:extLst>
              <a:ext uri="{FF2B5EF4-FFF2-40B4-BE49-F238E27FC236}">
                <a16:creationId xmlns:a16="http://schemas.microsoft.com/office/drawing/2014/main" id="{675CBFB9-1130-F44D-AD2C-C6F1F7FD6DE9}"/>
              </a:ext>
            </a:extLst>
          </p:cNvPr>
          <p:cNvSpPr/>
          <p:nvPr/>
        </p:nvSpPr>
        <p:spPr>
          <a:xfrm>
            <a:off x="393356" y="3088047"/>
            <a:ext cx="4648200" cy="1200329"/>
          </a:xfrm>
          <a:prstGeom prst="rect">
            <a:avLst/>
          </a:prstGeom>
        </p:spPr>
        <p:txBody>
          <a:bodyPr wrap="square">
            <a:spAutoFit/>
          </a:bodyPr>
          <a:lstStyle/>
          <a:p>
            <a:pPr marL="76199" indent="0">
              <a:spcBef>
                <a:spcPts val="0"/>
              </a:spcBef>
              <a:buSzPts val="1500"/>
              <a:buNone/>
            </a:pPr>
            <a:r>
              <a:rPr lang="en-US" dirty="0"/>
              <a:t>Effectively, reductions in mobility correspond to a proportional reduction in R</a:t>
            </a:r>
            <a:r>
              <a:rPr lang="en-US" baseline="-25000" dirty="0"/>
              <a:t>0 </a:t>
            </a:r>
            <a:r>
              <a:rPr lang="en-US" dirty="0"/>
              <a:t>because </a:t>
            </a:r>
          </a:p>
          <a:p>
            <a:pPr marL="76199" indent="0">
              <a:spcBef>
                <a:spcPts val="0"/>
              </a:spcBef>
              <a:buSzPts val="1500"/>
              <a:buNone/>
            </a:pPr>
            <a:r>
              <a:rPr lang="en-US" dirty="0"/>
              <a:t>	R</a:t>
            </a:r>
            <a:r>
              <a:rPr lang="en-US" baseline="-25000" dirty="0"/>
              <a:t>0</a:t>
            </a:r>
            <a:r>
              <a:rPr lang="en-US" dirty="0"/>
              <a:t> ~ Contact Rate</a:t>
            </a:r>
          </a:p>
        </p:txBody>
      </p:sp>
    </p:spTree>
    <p:extLst>
      <p:ext uri="{BB962C8B-B14F-4D97-AF65-F5344CB8AC3E}">
        <p14:creationId xmlns:p14="http://schemas.microsoft.com/office/powerpoint/2010/main" val="3847517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E8583C-DB35-BB44-9DAE-AFA9E38B0713}"/>
              </a:ext>
            </a:extLst>
          </p:cNvPr>
          <p:cNvSpPr>
            <a:spLocks noGrp="1"/>
          </p:cNvSpPr>
          <p:nvPr>
            <p:ph idx="1"/>
          </p:nvPr>
        </p:nvSpPr>
        <p:spPr>
          <a:xfrm>
            <a:off x="838200" y="1643062"/>
            <a:ext cx="10331549" cy="4895850"/>
          </a:xfrm>
        </p:spPr>
        <p:txBody>
          <a:bodyPr>
            <a:normAutofit fontScale="92500" lnSpcReduction="20000"/>
          </a:bodyPr>
          <a:lstStyle/>
          <a:p>
            <a:pPr marL="0" indent="0">
              <a:buNone/>
            </a:pPr>
            <a:r>
              <a:rPr lang="en-US" dirty="0"/>
              <a:t>We use </a:t>
            </a:r>
            <a:r>
              <a:rPr lang="en-US" b="1" dirty="0"/>
              <a:t>Approximate Bayesian Computation (ABC)</a:t>
            </a:r>
            <a:r>
              <a:rPr lang="en-US" dirty="0"/>
              <a:t> for parameter estimation.</a:t>
            </a:r>
          </a:p>
          <a:p>
            <a:pPr marL="0" indent="0">
              <a:buNone/>
            </a:pPr>
            <a:endParaRPr lang="en-US" dirty="0"/>
          </a:p>
          <a:p>
            <a:pPr marL="0" indent="0">
              <a:buNone/>
            </a:pPr>
            <a:r>
              <a:rPr lang="en-US" dirty="0"/>
              <a:t>A </a:t>
            </a:r>
            <a:r>
              <a:rPr lang="en-US" b="1" dirty="0"/>
              <a:t>Bayesian framework </a:t>
            </a:r>
            <a:r>
              <a:rPr lang="en-US" dirty="0"/>
              <a:t>assumes model parameters are Random Variables; we seek to estimate the posterior distribution of these parameters.</a:t>
            </a:r>
          </a:p>
          <a:p>
            <a:pPr marL="0" indent="0">
              <a:buNone/>
            </a:pPr>
            <a:endParaRPr lang="en-US" dirty="0"/>
          </a:p>
          <a:p>
            <a:pPr marL="0" indent="0">
              <a:buNone/>
            </a:pPr>
            <a:r>
              <a:rPr lang="en-US" b="1" dirty="0"/>
              <a:t>Benefits of using ABC include</a:t>
            </a:r>
            <a:r>
              <a:rPr lang="en-US" dirty="0"/>
              <a:t>:</a:t>
            </a:r>
          </a:p>
          <a:p>
            <a:r>
              <a:rPr lang="en-US" dirty="0"/>
              <a:t>Estimating model parameters when a likelihood function is intractable or unknown, with multi-featured data samples</a:t>
            </a:r>
          </a:p>
          <a:p>
            <a:r>
              <a:rPr lang="en-US" dirty="0"/>
              <a:t>Including prior information + uncertainty for each parameter</a:t>
            </a:r>
          </a:p>
          <a:p>
            <a:r>
              <a:rPr lang="en-US" dirty="0"/>
              <a:t>Prioritizing data input that is more reliable in fitting the model to data (e.g., not including more unreliable early illness count data)</a:t>
            </a:r>
          </a:p>
          <a:p>
            <a:pPr marL="0" indent="0">
              <a:buNone/>
            </a:pPr>
            <a:endParaRPr lang="en-US" dirty="0"/>
          </a:p>
        </p:txBody>
      </p:sp>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16</a:t>
            </a:fld>
            <a:endParaRPr lang="en-US"/>
          </a:p>
        </p:txBody>
      </p:sp>
      <p:sp>
        <p:nvSpPr>
          <p:cNvPr id="8" name="Google Shape;107;p14">
            <a:extLst>
              <a:ext uri="{FF2B5EF4-FFF2-40B4-BE49-F238E27FC236}">
                <a16:creationId xmlns:a16="http://schemas.microsoft.com/office/drawing/2014/main" id="{BD20AF56-868E-0042-8C5D-ADB966366C55}"/>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1777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32146D-1EFA-1748-9EB8-48B63C529458}"/>
              </a:ext>
            </a:extLst>
          </p:cNvPr>
          <p:cNvSpPr>
            <a:spLocks noGrp="1"/>
          </p:cNvSpPr>
          <p:nvPr>
            <p:ph type="sldNum" sz="quarter" idx="12"/>
          </p:nvPr>
        </p:nvSpPr>
        <p:spPr/>
        <p:txBody>
          <a:bodyPr/>
          <a:lstStyle/>
          <a:p>
            <a:fld id="{46B8A304-6B2A-0C42-BAA9-D66435E26181}" type="slidenum">
              <a:rPr lang="en-US" smtClean="0"/>
              <a:t>17</a:t>
            </a:fld>
            <a:endParaRPr lang="en-US"/>
          </a:p>
        </p:txBody>
      </p:sp>
      <p:pic>
        <p:nvPicPr>
          <p:cNvPr id="8" name="Picture 7" descr="A close up of a map&#10;&#10;Description automatically generated">
            <a:extLst>
              <a:ext uri="{FF2B5EF4-FFF2-40B4-BE49-F238E27FC236}">
                <a16:creationId xmlns:a16="http://schemas.microsoft.com/office/drawing/2014/main" id="{4A8D9F1B-63E4-ED43-815C-106EFCFB9FD9}"/>
              </a:ext>
            </a:extLst>
          </p:cNvPr>
          <p:cNvPicPr>
            <a:picLocks noChangeAspect="1"/>
          </p:cNvPicPr>
          <p:nvPr/>
        </p:nvPicPr>
        <p:blipFill rotWithShape="1">
          <a:blip r:embed="rId2">
            <a:extLst>
              <a:ext uri="{28A0092B-C50C-407E-A947-70E740481C1C}">
                <a14:useLocalDpi xmlns:a14="http://schemas.microsoft.com/office/drawing/2010/main" val="0"/>
              </a:ext>
            </a:extLst>
          </a:blip>
          <a:srcRect b="5037"/>
          <a:stretch/>
        </p:blipFill>
        <p:spPr>
          <a:xfrm>
            <a:off x="2218267" y="1429381"/>
            <a:ext cx="7128933" cy="4926970"/>
          </a:xfrm>
          <a:prstGeom prst="rect">
            <a:avLst/>
          </a:prstGeom>
        </p:spPr>
      </p:pic>
      <p:sp>
        <p:nvSpPr>
          <p:cNvPr id="13" name="TextBox 12">
            <a:extLst>
              <a:ext uri="{FF2B5EF4-FFF2-40B4-BE49-F238E27FC236}">
                <a16:creationId xmlns:a16="http://schemas.microsoft.com/office/drawing/2014/main" id="{EE838609-AAA0-7E4D-A911-CCE20F2CE25F}"/>
              </a:ext>
            </a:extLst>
          </p:cNvPr>
          <p:cNvSpPr txBox="1"/>
          <p:nvPr/>
        </p:nvSpPr>
        <p:spPr>
          <a:xfrm>
            <a:off x="5418352" y="3362920"/>
            <a:ext cx="2032314" cy="496332"/>
          </a:xfrm>
          <a:prstGeom prst="rect">
            <a:avLst/>
          </a:prstGeom>
          <a:solidFill>
            <a:schemeClr val="bg1"/>
          </a:solidFill>
        </p:spPr>
        <p:txBody>
          <a:bodyPr wrap="square" rtlCol="0" anchor="ctr" anchorCtr="1">
            <a:noAutofit/>
          </a:bodyPr>
          <a:lstStyle/>
          <a:p>
            <a:pPr algn="ctr"/>
            <a:r>
              <a:rPr lang="en-US" dirty="0"/>
              <a:t>Input into Epidemic Model</a:t>
            </a:r>
          </a:p>
        </p:txBody>
      </p:sp>
      <p:sp>
        <p:nvSpPr>
          <p:cNvPr id="14" name="TextBox 13">
            <a:extLst>
              <a:ext uri="{FF2B5EF4-FFF2-40B4-BE49-F238E27FC236}">
                <a16:creationId xmlns:a16="http://schemas.microsoft.com/office/drawing/2014/main" id="{BA4158BD-8F09-BF48-8E60-B2FFEFB53F10}"/>
              </a:ext>
            </a:extLst>
          </p:cNvPr>
          <p:cNvSpPr txBox="1"/>
          <p:nvPr/>
        </p:nvSpPr>
        <p:spPr>
          <a:xfrm>
            <a:off x="165101" y="5874086"/>
            <a:ext cx="3627966" cy="496332"/>
          </a:xfrm>
          <a:prstGeom prst="rect">
            <a:avLst/>
          </a:prstGeom>
          <a:solidFill>
            <a:schemeClr val="bg1"/>
          </a:solidFill>
        </p:spPr>
        <p:txBody>
          <a:bodyPr wrap="square" rtlCol="0" anchor="ctr" anchorCtr="1">
            <a:noAutofit/>
          </a:bodyPr>
          <a:lstStyle/>
          <a:p>
            <a:pPr algn="ctr"/>
            <a:r>
              <a:rPr lang="en-US" dirty="0"/>
              <a:t>Accept if </a:t>
            </a:r>
            <a:r>
              <a:rPr lang="en-US" i="1" dirty="0"/>
              <a:t>d(D, D*) </a:t>
            </a:r>
            <a:r>
              <a:rPr lang="en-US" dirty="0"/>
              <a:t>&lt; </a:t>
            </a:r>
            <a:r>
              <a:rPr lang="el-GR" b="1" dirty="0"/>
              <a:t>ε</a:t>
            </a:r>
            <a:endParaRPr lang="en-US" dirty="0"/>
          </a:p>
        </p:txBody>
      </p:sp>
      <p:sp>
        <p:nvSpPr>
          <p:cNvPr id="15" name="TextBox 14">
            <a:extLst>
              <a:ext uri="{FF2B5EF4-FFF2-40B4-BE49-F238E27FC236}">
                <a16:creationId xmlns:a16="http://schemas.microsoft.com/office/drawing/2014/main" id="{122E2F95-F457-E74E-84B4-EAA4E6DFD76C}"/>
              </a:ext>
            </a:extLst>
          </p:cNvPr>
          <p:cNvSpPr txBox="1"/>
          <p:nvPr/>
        </p:nvSpPr>
        <p:spPr>
          <a:xfrm>
            <a:off x="990600" y="3144103"/>
            <a:ext cx="3886199" cy="967832"/>
          </a:xfrm>
          <a:prstGeom prst="rect">
            <a:avLst/>
          </a:prstGeom>
          <a:solidFill>
            <a:schemeClr val="bg1"/>
          </a:solidFill>
        </p:spPr>
        <p:txBody>
          <a:bodyPr wrap="square" rtlCol="0" anchor="ctr" anchorCtr="1">
            <a:noAutofit/>
          </a:bodyPr>
          <a:lstStyle/>
          <a:p>
            <a:pPr algn="ctr"/>
            <a:r>
              <a:rPr lang="en-US" dirty="0"/>
              <a:t>Set threshold </a:t>
            </a:r>
            <a:r>
              <a:rPr lang="el-GR" b="1" dirty="0"/>
              <a:t>ε</a:t>
            </a:r>
            <a:r>
              <a:rPr lang="en-US" b="1" dirty="0"/>
              <a:t> </a:t>
            </a:r>
            <a:r>
              <a:rPr lang="en-US" dirty="0"/>
              <a:t>for distance between data and simulation</a:t>
            </a:r>
          </a:p>
          <a:p>
            <a:pPr algn="ctr"/>
            <a:r>
              <a:rPr lang="en-US" i="1" dirty="0"/>
              <a:t>d(D, D*)</a:t>
            </a:r>
          </a:p>
        </p:txBody>
      </p:sp>
      <p:sp>
        <p:nvSpPr>
          <p:cNvPr id="20" name="TextBox 19">
            <a:extLst>
              <a:ext uri="{FF2B5EF4-FFF2-40B4-BE49-F238E27FC236}">
                <a16:creationId xmlns:a16="http://schemas.microsoft.com/office/drawing/2014/main" id="{D37E65A3-4CED-E24A-8B84-08FAB53B0BF7}"/>
              </a:ext>
            </a:extLst>
          </p:cNvPr>
          <p:cNvSpPr txBox="1"/>
          <p:nvPr/>
        </p:nvSpPr>
        <p:spPr>
          <a:xfrm>
            <a:off x="173567" y="6370418"/>
            <a:ext cx="4703231" cy="496332"/>
          </a:xfrm>
          <a:prstGeom prst="rect">
            <a:avLst/>
          </a:prstGeom>
          <a:solidFill>
            <a:schemeClr val="bg1"/>
          </a:solidFill>
        </p:spPr>
        <p:txBody>
          <a:bodyPr wrap="square" rtlCol="0" anchor="ctr" anchorCtr="1">
            <a:noAutofit/>
          </a:bodyPr>
          <a:lstStyle/>
          <a:p>
            <a:r>
              <a:rPr lang="en-US" dirty="0"/>
              <a:t>Approximate </a:t>
            </a:r>
            <a:r>
              <a:rPr lang="en-US" i="1" dirty="0"/>
              <a:t>P</a:t>
            </a:r>
            <a:r>
              <a:rPr lang="en-US" dirty="0"/>
              <a:t>(</a:t>
            </a:r>
            <a:r>
              <a:rPr lang="el-GR" i="1" dirty="0"/>
              <a:t>θ</a:t>
            </a:r>
            <a:r>
              <a:rPr lang="el-GR" dirty="0"/>
              <a:t>|</a:t>
            </a:r>
            <a:r>
              <a:rPr lang="en-US" i="1" dirty="0"/>
              <a:t>D</a:t>
            </a:r>
            <a:r>
              <a:rPr lang="en-US" dirty="0"/>
              <a:t>) ≈ </a:t>
            </a:r>
            <a:r>
              <a:rPr lang="en-US" i="1" dirty="0"/>
              <a:t>P</a:t>
            </a:r>
            <a:r>
              <a:rPr lang="en-US" dirty="0"/>
              <a:t>(</a:t>
            </a:r>
            <a:r>
              <a:rPr lang="el-GR" i="1" dirty="0"/>
              <a:t>θ</a:t>
            </a:r>
            <a:r>
              <a:rPr lang="el-GR" dirty="0"/>
              <a:t>|</a:t>
            </a:r>
            <a:r>
              <a:rPr lang="en-US" i="1" dirty="0"/>
              <a:t>d</a:t>
            </a:r>
            <a:r>
              <a:rPr lang="en-US" dirty="0"/>
              <a:t>(</a:t>
            </a:r>
            <a:r>
              <a:rPr lang="en-US" i="1" dirty="0"/>
              <a:t>D</a:t>
            </a:r>
            <a:r>
              <a:rPr lang="en-US" dirty="0"/>
              <a:t>, </a:t>
            </a:r>
            <a:r>
              <a:rPr lang="en-US" i="1" dirty="0"/>
              <a:t>D</a:t>
            </a:r>
            <a:r>
              <a:rPr lang="en-US" dirty="0"/>
              <a:t>*) ≤ </a:t>
            </a:r>
            <a:r>
              <a:rPr lang="el-GR" dirty="0"/>
              <a:t>ε) </a:t>
            </a:r>
          </a:p>
        </p:txBody>
      </p:sp>
      <p:sp>
        <p:nvSpPr>
          <p:cNvPr id="21" name="Rectangle 20">
            <a:extLst>
              <a:ext uri="{FF2B5EF4-FFF2-40B4-BE49-F238E27FC236}">
                <a16:creationId xmlns:a16="http://schemas.microsoft.com/office/drawing/2014/main" id="{2A59B50B-F044-8C49-A0E2-FF1EBDD35564}"/>
              </a:ext>
            </a:extLst>
          </p:cNvPr>
          <p:cNvSpPr/>
          <p:nvPr/>
        </p:nvSpPr>
        <p:spPr>
          <a:xfrm>
            <a:off x="6080434" y="6243884"/>
            <a:ext cx="6096000" cy="584775"/>
          </a:xfrm>
          <a:prstGeom prst="rect">
            <a:avLst/>
          </a:prstGeom>
        </p:spPr>
        <p:txBody>
          <a:bodyPr>
            <a:spAutoFit/>
          </a:bodyPr>
          <a:lstStyle/>
          <a:p>
            <a:pPr algn="r"/>
            <a:r>
              <a:rPr lang="en-US" sz="1600" dirty="0"/>
              <a:t>Marjoram et al. (2003), </a:t>
            </a:r>
            <a:r>
              <a:rPr lang="en-US" sz="1600" i="1" dirty="0"/>
              <a:t>PNAS</a:t>
            </a:r>
            <a:endParaRPr lang="en-US" sz="1600" dirty="0"/>
          </a:p>
          <a:p>
            <a:pPr algn="r"/>
            <a:r>
              <a:rPr lang="en-US" sz="1600" dirty="0"/>
              <a:t>Figure adapted from </a:t>
            </a:r>
            <a:r>
              <a:rPr lang="en-US" sz="1600" i="1" dirty="0" err="1"/>
              <a:t>Sadegh</a:t>
            </a:r>
            <a:r>
              <a:rPr lang="en-US" sz="1600" i="1" dirty="0"/>
              <a:t> and </a:t>
            </a:r>
            <a:r>
              <a:rPr lang="en-US" sz="1600" i="1" dirty="0" err="1"/>
              <a:t>Vrugt</a:t>
            </a:r>
            <a:r>
              <a:rPr lang="en-US" sz="1600" i="1" dirty="0"/>
              <a:t> (2014) </a:t>
            </a:r>
          </a:p>
        </p:txBody>
      </p:sp>
      <p:sp>
        <p:nvSpPr>
          <p:cNvPr id="22" name="TextBox 21">
            <a:extLst>
              <a:ext uri="{FF2B5EF4-FFF2-40B4-BE49-F238E27FC236}">
                <a16:creationId xmlns:a16="http://schemas.microsoft.com/office/drawing/2014/main" id="{FCA46232-4CB5-7E48-B68F-686F4F4F4735}"/>
              </a:ext>
            </a:extLst>
          </p:cNvPr>
          <p:cNvSpPr txBox="1"/>
          <p:nvPr/>
        </p:nvSpPr>
        <p:spPr>
          <a:xfrm>
            <a:off x="8987367" y="1513176"/>
            <a:ext cx="3174999" cy="1184771"/>
          </a:xfrm>
          <a:prstGeom prst="rect">
            <a:avLst/>
          </a:prstGeom>
          <a:solidFill>
            <a:srgbClr val="C00000"/>
          </a:solidFill>
        </p:spPr>
        <p:txBody>
          <a:bodyPr wrap="square" rtlCol="0" anchor="ctr" anchorCtr="1">
            <a:noAutofit/>
          </a:bodyPr>
          <a:lstStyle/>
          <a:p>
            <a:pPr algn="ctr"/>
            <a:r>
              <a:rPr lang="en-US" dirty="0"/>
              <a:t>Generalize to:</a:t>
            </a:r>
          </a:p>
          <a:p>
            <a:pPr marL="285750" indent="-285750" algn="ctr">
              <a:buFontTx/>
              <a:buChar char="-"/>
            </a:pPr>
            <a:r>
              <a:rPr lang="en-US" dirty="0"/>
              <a:t>Multiple parameters</a:t>
            </a:r>
          </a:p>
          <a:p>
            <a:pPr marL="285750" indent="-285750" algn="ctr">
              <a:buFontTx/>
              <a:buChar char="-"/>
            </a:pPr>
            <a:r>
              <a:rPr lang="en-US" dirty="0"/>
              <a:t>Multiple observed variables </a:t>
            </a:r>
          </a:p>
        </p:txBody>
      </p:sp>
      <p:pic>
        <p:nvPicPr>
          <p:cNvPr id="23" name="Picture 22">
            <a:extLst>
              <a:ext uri="{FF2B5EF4-FFF2-40B4-BE49-F238E27FC236}">
                <a16:creationId xmlns:a16="http://schemas.microsoft.com/office/drawing/2014/main" id="{42F85F2C-A609-6D45-B8D2-928E072CEE7E}"/>
              </a:ext>
            </a:extLst>
          </p:cNvPr>
          <p:cNvPicPr>
            <a:picLocks noChangeAspect="1"/>
          </p:cNvPicPr>
          <p:nvPr/>
        </p:nvPicPr>
        <p:blipFill>
          <a:blip r:embed="rId3"/>
          <a:stretch>
            <a:fillRect/>
          </a:stretch>
        </p:blipFill>
        <p:spPr>
          <a:xfrm>
            <a:off x="2501322" y="2205281"/>
            <a:ext cx="377344" cy="385729"/>
          </a:xfrm>
          <a:prstGeom prst="rect">
            <a:avLst/>
          </a:prstGeom>
        </p:spPr>
      </p:pic>
      <p:pic>
        <p:nvPicPr>
          <p:cNvPr id="25" name="Picture 24">
            <a:extLst>
              <a:ext uri="{FF2B5EF4-FFF2-40B4-BE49-F238E27FC236}">
                <a16:creationId xmlns:a16="http://schemas.microsoft.com/office/drawing/2014/main" id="{C11B2B97-ECC3-7943-9A97-27144B294D70}"/>
              </a:ext>
            </a:extLst>
          </p:cNvPr>
          <p:cNvPicPr>
            <a:picLocks noChangeAspect="1"/>
          </p:cNvPicPr>
          <p:nvPr/>
        </p:nvPicPr>
        <p:blipFill>
          <a:blip r:embed="rId3"/>
          <a:stretch>
            <a:fillRect/>
          </a:stretch>
        </p:blipFill>
        <p:spPr>
          <a:xfrm>
            <a:off x="3432656" y="5184955"/>
            <a:ext cx="377344" cy="385729"/>
          </a:xfrm>
          <a:prstGeom prst="rect">
            <a:avLst/>
          </a:prstGeom>
        </p:spPr>
      </p:pic>
      <p:sp>
        <p:nvSpPr>
          <p:cNvPr id="26" name="TextBox 25">
            <a:extLst>
              <a:ext uri="{FF2B5EF4-FFF2-40B4-BE49-F238E27FC236}">
                <a16:creationId xmlns:a16="http://schemas.microsoft.com/office/drawing/2014/main" id="{D7D99170-05CC-8349-9708-197C73199C57}"/>
              </a:ext>
            </a:extLst>
          </p:cNvPr>
          <p:cNvSpPr txBox="1"/>
          <p:nvPr/>
        </p:nvSpPr>
        <p:spPr>
          <a:xfrm>
            <a:off x="7450666" y="3118270"/>
            <a:ext cx="3282983" cy="740981"/>
          </a:xfrm>
          <a:prstGeom prst="rect">
            <a:avLst/>
          </a:prstGeom>
          <a:solidFill>
            <a:schemeClr val="bg1"/>
          </a:solidFill>
        </p:spPr>
        <p:txBody>
          <a:bodyPr wrap="square" rtlCol="0" anchor="ctr" anchorCtr="1">
            <a:noAutofit/>
          </a:bodyPr>
          <a:lstStyle/>
          <a:p>
            <a:pPr marL="285750" indent="-285750">
              <a:buFont typeface="Arial" panose="020B0604020202020204" pitchFamily="34" charset="0"/>
              <a:buChar char="•"/>
            </a:pPr>
            <a:r>
              <a:rPr lang="en-US" dirty="0"/>
              <a:t>Draw </a:t>
            </a:r>
            <a:r>
              <a:rPr lang="en-US" i="1" dirty="0"/>
              <a:t>N</a:t>
            </a:r>
            <a:r>
              <a:rPr lang="en-US" dirty="0"/>
              <a:t> samples of </a:t>
            </a:r>
            <a:r>
              <a:rPr lang="el-GR" i="1" dirty="0"/>
              <a:t>θ</a:t>
            </a:r>
            <a:endParaRPr lang="en-US" i="1" dirty="0"/>
          </a:p>
          <a:p>
            <a:pPr marL="285750" indent="-285750">
              <a:buFont typeface="Arial" panose="020B0604020202020204" pitchFamily="34" charset="0"/>
              <a:buChar char="•"/>
            </a:pPr>
            <a:r>
              <a:rPr lang="en-US" dirty="0"/>
              <a:t>Do </a:t>
            </a:r>
            <a:r>
              <a:rPr lang="en-US" i="1" dirty="0"/>
              <a:t>N</a:t>
            </a:r>
            <a:r>
              <a:rPr lang="en-US" dirty="0"/>
              <a:t> simulations  </a:t>
            </a:r>
          </a:p>
        </p:txBody>
      </p:sp>
      <p:sp>
        <p:nvSpPr>
          <p:cNvPr id="29" name="Google Shape;107;p14">
            <a:extLst>
              <a:ext uri="{FF2B5EF4-FFF2-40B4-BE49-F238E27FC236}">
                <a16:creationId xmlns:a16="http://schemas.microsoft.com/office/drawing/2014/main" id="{FDAD15E8-117E-C04A-84F2-BB06ED8E4A30}"/>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Approximate Bayesian Computation</a:t>
            </a:r>
            <a:endParaRPr dirty="0"/>
          </a:p>
        </p:txBody>
      </p:sp>
    </p:spTree>
    <p:extLst>
      <p:ext uri="{BB962C8B-B14F-4D97-AF65-F5344CB8AC3E}">
        <p14:creationId xmlns:p14="http://schemas.microsoft.com/office/powerpoint/2010/main" val="278738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0777E-C674-D049-A057-0F488465630F}"/>
              </a:ext>
            </a:extLst>
          </p:cNvPr>
          <p:cNvSpPr>
            <a:spLocks noGrp="1"/>
          </p:cNvSpPr>
          <p:nvPr>
            <p:ph type="sldNum" sz="quarter" idx="12"/>
          </p:nvPr>
        </p:nvSpPr>
        <p:spPr/>
        <p:txBody>
          <a:bodyPr/>
          <a:lstStyle/>
          <a:p>
            <a:fld id="{46B8A304-6B2A-0C42-BAA9-D66435E26181}" type="slidenum">
              <a:rPr lang="en-US" smtClean="0"/>
              <a:t>18</a:t>
            </a:fld>
            <a:endParaRPr lang="en-US"/>
          </a:p>
        </p:txBody>
      </p:sp>
      <p:pic>
        <p:nvPicPr>
          <p:cNvPr id="7" name="Picture 6">
            <a:extLst>
              <a:ext uri="{FF2B5EF4-FFF2-40B4-BE49-F238E27FC236}">
                <a16:creationId xmlns:a16="http://schemas.microsoft.com/office/drawing/2014/main" id="{1B536ED6-D0A6-E240-9EB8-DF12E8182F95}"/>
              </a:ext>
            </a:extLst>
          </p:cNvPr>
          <p:cNvPicPr>
            <a:picLocks noChangeAspect="1"/>
          </p:cNvPicPr>
          <p:nvPr/>
        </p:nvPicPr>
        <p:blipFill rotWithShape="1">
          <a:blip r:embed="rId2"/>
          <a:srcRect r="16927"/>
          <a:stretch/>
        </p:blipFill>
        <p:spPr>
          <a:xfrm>
            <a:off x="8325658" y="4114033"/>
            <a:ext cx="1865958" cy="1877052"/>
          </a:xfrm>
          <a:prstGeom prst="rect">
            <a:avLst/>
          </a:prstGeom>
        </p:spPr>
      </p:pic>
      <p:pic>
        <p:nvPicPr>
          <p:cNvPr id="9" name="Picture 8">
            <a:extLst>
              <a:ext uri="{FF2B5EF4-FFF2-40B4-BE49-F238E27FC236}">
                <a16:creationId xmlns:a16="http://schemas.microsoft.com/office/drawing/2014/main" id="{3474F001-D81E-0C48-B9B1-C38CFF31D9F3}"/>
              </a:ext>
            </a:extLst>
          </p:cNvPr>
          <p:cNvPicPr>
            <a:picLocks noChangeAspect="1"/>
          </p:cNvPicPr>
          <p:nvPr/>
        </p:nvPicPr>
        <p:blipFill>
          <a:blip r:embed="rId3"/>
          <a:stretch>
            <a:fillRect/>
          </a:stretch>
        </p:blipFill>
        <p:spPr>
          <a:xfrm>
            <a:off x="8325658" y="1025785"/>
            <a:ext cx="3313084" cy="2705834"/>
          </a:xfrm>
          <a:prstGeom prst="rect">
            <a:avLst/>
          </a:prstGeom>
        </p:spPr>
      </p:pic>
      <p:sp>
        <p:nvSpPr>
          <p:cNvPr id="11" name="Google Shape;107;p14">
            <a:extLst>
              <a:ext uri="{FF2B5EF4-FFF2-40B4-BE49-F238E27FC236}">
                <a16:creationId xmlns:a16="http://schemas.microsoft.com/office/drawing/2014/main" id="{A2B6FA51-1C57-884E-8750-12B9178EFA63}"/>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a:solidFill>
                  <a:srgbClr val="990014"/>
                </a:solidFill>
              </a:rPr>
              <a:t>How we estimate uncertainty</a:t>
            </a:r>
            <a:endParaRPr lang="en-US" dirty="0"/>
          </a:p>
        </p:txBody>
      </p:sp>
      <p:sp>
        <p:nvSpPr>
          <p:cNvPr id="14" name="Rectangle 13">
            <a:extLst>
              <a:ext uri="{FF2B5EF4-FFF2-40B4-BE49-F238E27FC236}">
                <a16:creationId xmlns:a16="http://schemas.microsoft.com/office/drawing/2014/main" id="{A32FCCD6-DB0E-A548-B7D5-93248ED30614}"/>
              </a:ext>
            </a:extLst>
          </p:cNvPr>
          <p:cNvSpPr/>
          <p:nvPr/>
        </p:nvSpPr>
        <p:spPr>
          <a:xfrm>
            <a:off x="398014" y="1439160"/>
            <a:ext cx="6680119" cy="3785652"/>
          </a:xfrm>
          <a:prstGeom prst="rect">
            <a:avLst/>
          </a:prstGeom>
        </p:spPr>
        <p:txBody>
          <a:bodyPr wrap="square">
            <a:spAutoFit/>
          </a:bodyPr>
          <a:lstStyle/>
          <a:p>
            <a:pPr marL="285750" indent="-285750">
              <a:buFont typeface="Arial" panose="020B0604020202020204" pitchFamily="34" charset="0"/>
              <a:buChar char="•"/>
            </a:pPr>
            <a:r>
              <a:rPr lang="en-US" sz="2000" dirty="0"/>
              <a:t>Using ABC to estimate multiple parameters simultaneously produces </a:t>
            </a:r>
            <a:r>
              <a:rPr lang="en-US" sz="2000" b="1" dirty="0"/>
              <a:t>joint posterior estimates over all estimated parameters</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forward simulations of our model (model predictions), we simulate trajectories with parameter values sampled from this joint posterior distribution.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Uncertainty is also contributed by the stochastic differential equations, which model stochasticity in numbers of transitions between compartments.</a:t>
            </a:r>
          </a:p>
        </p:txBody>
      </p:sp>
      <p:pic>
        <p:nvPicPr>
          <p:cNvPr id="15" name="Picture 14">
            <a:extLst>
              <a:ext uri="{FF2B5EF4-FFF2-40B4-BE49-F238E27FC236}">
                <a16:creationId xmlns:a16="http://schemas.microsoft.com/office/drawing/2014/main" id="{21CF58A5-53DE-E74E-9AC3-DDF70AF16DE8}"/>
              </a:ext>
            </a:extLst>
          </p:cNvPr>
          <p:cNvPicPr>
            <a:picLocks noChangeAspect="1"/>
          </p:cNvPicPr>
          <p:nvPr/>
        </p:nvPicPr>
        <p:blipFill>
          <a:blip r:embed="rId4"/>
          <a:stretch>
            <a:fillRect/>
          </a:stretch>
        </p:blipFill>
        <p:spPr>
          <a:xfrm>
            <a:off x="10090485" y="4166569"/>
            <a:ext cx="1865957" cy="1806246"/>
          </a:xfrm>
          <a:prstGeom prst="rect">
            <a:avLst/>
          </a:prstGeom>
        </p:spPr>
      </p:pic>
      <p:sp>
        <p:nvSpPr>
          <p:cNvPr id="16" name="Rectangle 15">
            <a:extLst>
              <a:ext uri="{FF2B5EF4-FFF2-40B4-BE49-F238E27FC236}">
                <a16:creationId xmlns:a16="http://schemas.microsoft.com/office/drawing/2014/main" id="{AB81F275-F646-1545-8F90-BD8E5310D89D}"/>
              </a:ext>
            </a:extLst>
          </p:cNvPr>
          <p:cNvSpPr/>
          <p:nvPr/>
        </p:nvSpPr>
        <p:spPr>
          <a:xfrm>
            <a:off x="7915851" y="3661157"/>
            <a:ext cx="4349268" cy="369332"/>
          </a:xfrm>
          <a:prstGeom prst="rect">
            <a:avLst/>
          </a:prstGeom>
        </p:spPr>
        <p:txBody>
          <a:bodyPr wrap="none">
            <a:spAutoFit/>
          </a:bodyPr>
          <a:lstStyle/>
          <a:p>
            <a:r>
              <a:rPr lang="en-US" b="1" dirty="0"/>
              <a:t>Example marginal posterior densities </a:t>
            </a:r>
            <a:endParaRPr lang="en-US" dirty="0"/>
          </a:p>
        </p:txBody>
      </p:sp>
      <p:sp>
        <p:nvSpPr>
          <p:cNvPr id="21" name="Rectangle 20">
            <a:extLst>
              <a:ext uri="{FF2B5EF4-FFF2-40B4-BE49-F238E27FC236}">
                <a16:creationId xmlns:a16="http://schemas.microsoft.com/office/drawing/2014/main" id="{91F80683-383E-714A-B80A-58471E0FBD9A}"/>
              </a:ext>
            </a:extLst>
          </p:cNvPr>
          <p:cNvSpPr/>
          <p:nvPr/>
        </p:nvSpPr>
        <p:spPr>
          <a:xfrm>
            <a:off x="8325658" y="5987018"/>
            <a:ext cx="3821880" cy="369332"/>
          </a:xfrm>
          <a:prstGeom prst="rect">
            <a:avLst/>
          </a:prstGeom>
        </p:spPr>
        <p:txBody>
          <a:bodyPr wrap="none">
            <a:spAutoFit/>
          </a:bodyPr>
          <a:lstStyle/>
          <a:p>
            <a:r>
              <a:rPr lang="en-US" b="1" dirty="0"/>
              <a:t>Example joint posterior densities </a:t>
            </a:r>
            <a:endParaRPr lang="en-US" dirty="0"/>
          </a:p>
        </p:txBody>
      </p:sp>
    </p:spTree>
    <p:extLst>
      <p:ext uri="{BB962C8B-B14F-4D97-AF65-F5344CB8AC3E}">
        <p14:creationId xmlns:p14="http://schemas.microsoft.com/office/powerpoint/2010/main" val="1129428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Risk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380458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3" name="Freeform: Shape 12">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 name="Title 1">
            <a:extLst>
              <a:ext uri="{FF2B5EF4-FFF2-40B4-BE49-F238E27FC236}">
                <a16:creationId xmlns:a16="http://schemas.microsoft.com/office/drawing/2014/main" id="{60409910-C4CF-4F41-8FD6-68F995015233}"/>
              </a:ext>
            </a:extLst>
          </p:cNvPr>
          <p:cNvSpPr>
            <a:spLocks noGrp="1"/>
          </p:cNvSpPr>
          <p:nvPr>
            <p:ph type="title"/>
          </p:nvPr>
        </p:nvSpPr>
        <p:spPr>
          <a:xfrm>
            <a:off x="833002" y="365125"/>
            <a:ext cx="5377298" cy="5811837"/>
          </a:xfrm>
        </p:spPr>
        <p:txBody>
          <a:bodyPr>
            <a:normAutofit/>
          </a:bodyPr>
          <a:lstStyle/>
          <a:p>
            <a:r>
              <a:rPr lang="en-US" dirty="0">
                <a:solidFill>
                  <a:srgbClr val="FFFFFF"/>
                </a:solidFill>
              </a:rPr>
              <a:t>Epidemic Model:</a:t>
            </a:r>
            <a:br>
              <a:rPr lang="en-US" dirty="0">
                <a:solidFill>
                  <a:srgbClr val="FFFFFF"/>
                </a:solidFill>
              </a:rPr>
            </a:br>
            <a:r>
              <a:rPr lang="en-US" dirty="0">
                <a:solidFill>
                  <a:srgbClr val="FFFFFF"/>
                </a:solidFill>
              </a:rPr>
              <a:t>Methods</a:t>
            </a:r>
          </a:p>
        </p:txBody>
      </p:sp>
      <p:sp>
        <p:nvSpPr>
          <p:cNvPr id="4" name="Slide Number Placeholder 3">
            <a:extLst>
              <a:ext uri="{FF2B5EF4-FFF2-40B4-BE49-F238E27FC236}">
                <a16:creationId xmlns:a16="http://schemas.microsoft.com/office/drawing/2014/main" id="{372CDB40-59AA-8743-B658-3ECA38EE3DA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6B8A304-6B2A-0C42-BAA9-D66435E26181}" type="slidenum">
              <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srgbClr val="FFFFFF">
                  <a:alpha val="80000"/>
                </a:srgb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327191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81C53-7E7C-D842-8C5E-FE06007D84A3}"/>
              </a:ext>
            </a:extLst>
          </p:cNvPr>
          <p:cNvSpPr>
            <a:spLocks noGrp="1"/>
          </p:cNvSpPr>
          <p:nvPr>
            <p:ph idx="1"/>
          </p:nvPr>
        </p:nvSpPr>
        <p:spPr>
          <a:xfrm>
            <a:off x="52391" y="828600"/>
            <a:ext cx="3676461" cy="1225551"/>
          </a:xfrm>
        </p:spPr>
        <p:txBody>
          <a:bodyPr>
            <a:noAutofit/>
          </a:bodyPr>
          <a:lstStyle/>
          <a:p>
            <a:pPr marL="0" indent="0">
              <a:buNone/>
            </a:pPr>
            <a:r>
              <a:rPr lang="en-US" sz="2200" dirty="0"/>
              <a:t>Available data: </a:t>
            </a:r>
          </a:p>
          <a:p>
            <a:pPr marL="0" indent="0">
              <a:buNone/>
            </a:pPr>
            <a:r>
              <a:rPr lang="en-US" sz="2200" dirty="0"/>
              <a:t>Marginal effects of COVID outcome given </a:t>
            </a:r>
            <a:r>
              <a:rPr lang="en-US" sz="2200" b="1" dirty="0"/>
              <a:t>single risk factors</a:t>
            </a:r>
          </a:p>
        </p:txBody>
      </p:sp>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7" name="Content Placeholder 2">
            <a:extLst>
              <a:ext uri="{FF2B5EF4-FFF2-40B4-BE49-F238E27FC236}">
                <a16:creationId xmlns:a16="http://schemas.microsoft.com/office/drawing/2014/main" id="{E6E69C8D-A05F-E549-A422-4B26C5ECFD43}"/>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C6D6C9B1-A8D9-814D-8B1F-4CEF1E56B8B0}"/>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Tree>
    <p:extLst>
      <p:ext uri="{BB962C8B-B14F-4D97-AF65-F5344CB8AC3E}">
        <p14:creationId xmlns:p14="http://schemas.microsoft.com/office/powerpoint/2010/main" val="2999185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23464"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123464" y="1196727"/>
            <a:ext cx="5334001" cy="5630369"/>
          </a:xfrm>
          <a:prstGeom prst="rect">
            <a:avLst/>
          </a:prstGeom>
        </p:spPr>
        <p:txBody>
          <a:bodyPr/>
          <a:lstStyle/>
          <a:p>
            <a:pPr>
              <a:spcBef>
                <a:spcPct val="20000"/>
              </a:spcBef>
              <a:defRPr/>
            </a:pPr>
            <a:r>
              <a:rPr lang="en-US" sz="2400" b="1" dirty="0">
                <a:solidFill>
                  <a:schemeClr val="bg2">
                    <a:lumMod val="10000"/>
                  </a:schemeClr>
                </a:solidFill>
                <a:cs typeface="Arial" pitchFamily="34" charset="0"/>
              </a:rPr>
              <a:t>Marginal Relative Risks:</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Studies on COVID-19 with counts of hospitalization, ICU, and death based on single risk factors.</a:t>
            </a:r>
          </a:p>
          <a:p>
            <a:pPr>
              <a:spcBef>
                <a:spcPct val="20000"/>
              </a:spcBef>
              <a:defRPr/>
            </a:pPr>
            <a:r>
              <a:rPr lang="en-US" sz="2400" b="1" dirty="0">
                <a:solidFill>
                  <a:schemeClr val="bg2">
                    <a:lumMod val="10000"/>
                  </a:schemeClr>
                </a:solidFill>
                <a:cs typeface="Arial" pitchFamily="34" charset="0"/>
              </a:rPr>
              <a:t>Reference correlation structure: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The National Health and Nutrition Examination Survey (NHANES 2017-2018)</a:t>
            </a:r>
          </a:p>
          <a:p>
            <a:pPr>
              <a:spcBef>
                <a:spcPct val="20000"/>
              </a:spcBef>
              <a:defRPr/>
            </a:pPr>
            <a:r>
              <a:rPr lang="en-US" sz="2400" b="1" dirty="0">
                <a:solidFill>
                  <a:schemeClr val="bg2">
                    <a:lumMod val="10000"/>
                  </a:schemeClr>
                </a:solidFill>
                <a:cs typeface="Arial" pitchFamily="34" charset="0"/>
              </a:rPr>
              <a:t>Risk Factor Prevalence:</a:t>
            </a:r>
          </a:p>
          <a:p>
            <a:pPr marL="1066773" lvl="1" indent="-457189">
              <a:spcBef>
                <a:spcPct val="20000"/>
              </a:spcBef>
              <a:buFont typeface="Arial" panose="020B0604020202020204" pitchFamily="34" charset="0"/>
              <a:buChar char="•"/>
              <a:defRPr/>
            </a:pPr>
            <a:r>
              <a:rPr lang="en-US" sz="2400" dirty="0">
                <a:solidFill>
                  <a:schemeClr val="bg2">
                    <a:lumMod val="10000"/>
                  </a:schemeClr>
                </a:solidFill>
                <a:cs typeface="Arial" pitchFamily="34" charset="0"/>
              </a:rPr>
              <a:t>Los Angeles County Health Survey</a:t>
            </a:r>
          </a:p>
          <a:p>
            <a:pPr marL="990575" lvl="1" indent="-380990" defTabSz="609585">
              <a:spcBef>
                <a:spcPts val="800"/>
              </a:spcBef>
              <a:buFont typeface="Arial"/>
              <a:buChar char="–"/>
              <a:defRPr/>
            </a:pPr>
            <a:endParaRPr lang="en-US" sz="2133" dirty="0">
              <a:solidFill>
                <a:schemeClr val="bg2">
                  <a:lumMod val="10000"/>
                </a:schemeClr>
              </a:solidFill>
              <a:cs typeface="Arial" pitchFamily="34" charset="0"/>
            </a:endParaRPr>
          </a:p>
          <a:p>
            <a:pPr marL="457189" indent="-457189" defTabSz="609585">
              <a:spcBef>
                <a:spcPts val="2400"/>
              </a:spcBef>
              <a:defRPr/>
            </a:pPr>
            <a:endParaRPr lang="en-US" sz="2400" dirty="0">
              <a:solidFill>
                <a:schemeClr val="bg2">
                  <a:lumMod val="10000"/>
                </a:schemeClr>
              </a:solidFill>
              <a:cs typeface="Arial" pitchFamily="34" charset="0"/>
            </a:endParaRPr>
          </a:p>
        </p:txBody>
      </p:sp>
      <p:sp>
        <p:nvSpPr>
          <p:cNvPr id="4" name="TextBox 3">
            <a:extLst>
              <a:ext uri="{FF2B5EF4-FFF2-40B4-BE49-F238E27FC236}">
                <a16:creationId xmlns:a16="http://schemas.microsoft.com/office/drawing/2014/main" id="{96303EC9-9D20-9744-A4C6-3A6FA7D21D2C}"/>
              </a:ext>
            </a:extLst>
          </p:cNvPr>
          <p:cNvSpPr txBox="1"/>
          <p:nvPr/>
        </p:nvSpPr>
        <p:spPr>
          <a:xfrm>
            <a:off x="8636094" y="6064553"/>
            <a:ext cx="23679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pic>
        <p:nvPicPr>
          <p:cNvPr id="6" name="Picture 5">
            <a:extLst>
              <a:ext uri="{FF2B5EF4-FFF2-40B4-BE49-F238E27FC236}">
                <a16:creationId xmlns:a16="http://schemas.microsoft.com/office/drawing/2014/main" id="{6C0C2B2E-EA58-A049-AD4D-7E9E7567E189}"/>
              </a:ext>
            </a:extLst>
          </p:cNvPr>
          <p:cNvPicPr>
            <a:picLocks noChangeAspect="1"/>
          </p:cNvPicPr>
          <p:nvPr/>
        </p:nvPicPr>
        <p:blipFill>
          <a:blip r:embed="rId3"/>
          <a:stretch>
            <a:fillRect/>
          </a:stretch>
        </p:blipFill>
        <p:spPr>
          <a:xfrm rot="5400000">
            <a:off x="6894131" y="286125"/>
            <a:ext cx="3483927" cy="6357260"/>
          </a:xfrm>
          <a:prstGeom prst="rect">
            <a:avLst/>
          </a:prstGeom>
        </p:spPr>
      </p:pic>
    </p:spTree>
    <p:extLst>
      <p:ext uri="{BB962C8B-B14F-4D97-AF65-F5344CB8AC3E}">
        <p14:creationId xmlns:p14="http://schemas.microsoft.com/office/powerpoint/2010/main" val="125127959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4652"/>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Risk Factor Data</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602915C-6BC6-184D-9826-C72CB56A90DE}"/>
                  </a:ext>
                </a:extLst>
              </p:cNvPr>
              <p:cNvSpPr txBox="1">
                <a:spLocks/>
              </p:cNvSpPr>
              <p:nvPr/>
            </p:nvSpPr>
            <p:spPr>
              <a:xfrm>
                <a:off x="293226" y="988084"/>
                <a:ext cx="11605549" cy="5339411"/>
              </a:xfrm>
              <a:prstGeom prst="rect">
                <a:avLst/>
              </a:prstGeom>
            </p:spPr>
            <p:txBody>
              <a:bodyPr/>
              <a:lstStyle/>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Smoking</a:t>
                </a:r>
                <a:r>
                  <a:rPr lang="en-US" sz="2667" dirty="0">
                    <a:solidFill>
                      <a:schemeClr val="bg2">
                        <a:lumMod val="10000"/>
                      </a:schemeClr>
                    </a:solidFill>
                    <a:cs typeface="Arial" pitchFamily="34" charset="0"/>
                  </a:rPr>
                  <a:t>: Current smoking vs. none.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Any comorbidity</a:t>
                </a:r>
                <a:r>
                  <a:rPr lang="en-US" sz="2667" dirty="0">
                    <a:solidFill>
                      <a:schemeClr val="bg2">
                        <a:lumMod val="10000"/>
                      </a:schemeClr>
                    </a:solidFill>
                    <a:cs typeface="Arial" pitchFamily="34" charset="0"/>
                  </a:rPr>
                  <a:t>: diabetes, hypertension, chronic obstructive pulmonary disease (COPD), hepatitis B, coronary heart disease, stroke, cancer and chronic kidney disease.</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Age</a:t>
                </a:r>
                <a:r>
                  <a:rPr lang="en-US" sz="2667" dirty="0">
                    <a:solidFill>
                      <a:schemeClr val="bg2">
                        <a:lumMod val="10000"/>
                      </a:schemeClr>
                    </a:solidFill>
                    <a:cs typeface="Arial" pitchFamily="34" charset="0"/>
                  </a:rPr>
                  <a:t> was categorized as three groups: </a:t>
                </a:r>
              </a:p>
              <a:p>
                <a:pPr marL="1066773" lvl="1" indent="-457189">
                  <a:spcBef>
                    <a:spcPct val="20000"/>
                  </a:spcBef>
                  <a:buFont typeface="Arial" panose="020B0604020202020204" pitchFamily="34" charset="0"/>
                  <a:buChar char="•"/>
                  <a:defRPr/>
                </a:pPr>
                <a:r>
                  <a:rPr lang="en-US" sz="2667" dirty="0">
                    <a:solidFill>
                      <a:schemeClr val="bg2">
                        <a:lumMod val="10000"/>
                      </a:schemeClr>
                    </a:solidFill>
                    <a:cs typeface="Arial" pitchFamily="34" charset="0"/>
                  </a:rPr>
                  <a:t>20-44, 45-64, and 65+ (Note that we also assume &lt;20 has no risk).</a:t>
                </a:r>
              </a:p>
              <a:p>
                <a:pPr marL="457189" indent="-457189">
                  <a:spcBef>
                    <a:spcPct val="20000"/>
                  </a:spcBef>
                  <a:buFont typeface="Arial" panose="020B0604020202020204" pitchFamily="34" charset="0"/>
                  <a:buChar char="•"/>
                  <a:defRPr/>
                </a:pPr>
                <a:r>
                  <a:rPr lang="en-US" sz="2667" b="1" dirty="0">
                    <a:solidFill>
                      <a:schemeClr val="bg2">
                        <a:lumMod val="10000"/>
                      </a:schemeClr>
                    </a:solidFill>
                    <a:cs typeface="Arial" pitchFamily="34" charset="0"/>
                  </a:rPr>
                  <a:t>BMI</a:t>
                </a:r>
                <a:r>
                  <a:rPr lang="en-US" sz="2667" dirty="0">
                    <a:solidFill>
                      <a:schemeClr val="bg2">
                        <a:lumMod val="10000"/>
                      </a:schemeClr>
                    </a:solidFill>
                    <a:cs typeface="Arial" pitchFamily="34" charset="0"/>
                  </a:rPr>
                  <a:t> was categorized as three groups:</a:t>
                </a:r>
              </a:p>
              <a:p>
                <a:pPr marL="1066773" lvl="1" indent="-457189">
                  <a:spcBef>
                    <a:spcPct val="20000"/>
                  </a:spcBef>
                  <a:buFont typeface="Arial" panose="020B0604020202020204" pitchFamily="34" charset="0"/>
                  <a:buChar char="•"/>
                  <a:defRPr/>
                </a:pPr>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&lt;30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r>
                      <a:rPr lang="en-US" sz="2667" i="1">
                        <a:latin typeface="Cambria Math" panose="02040503050406030204" pitchFamily="18" charset="0"/>
                      </a:rPr>
                      <m:t>30≤</m:t>
                    </m:r>
                    <m:r>
                      <m:rPr>
                        <m:sty m:val="p"/>
                      </m:rPr>
                      <a:rPr lang="en-US" sz="2667">
                        <a:latin typeface="Cambria Math" panose="02040503050406030204" pitchFamily="18" charset="0"/>
                      </a:rPr>
                      <m:t>BMI</m:t>
                    </m:r>
                    <m:r>
                      <a:rPr lang="en-US" sz="2667" i="1">
                        <a:latin typeface="Cambria Math" panose="02040503050406030204" pitchFamily="18" charset="0"/>
                      </a:rPr>
                      <m:t>≤40</m:t>
                    </m:r>
                    <m:f>
                      <m:fPr>
                        <m:ctrlPr>
                          <a:rPr lang="en-US" sz="2667" i="1">
                            <a:latin typeface="Cambria Math" panose="02040503050406030204" pitchFamily="18" charset="0"/>
                          </a:rPr>
                        </m:ctrlPr>
                      </m:fPr>
                      <m:num>
                        <m:r>
                          <a:rPr lang="en-US" sz="2667" i="1">
                            <a:latin typeface="Cambria Math" panose="02040503050406030204" pitchFamily="18" charset="0"/>
                          </a:rPr>
                          <m:t>𝑘𝑔</m:t>
                        </m:r>
                      </m:num>
                      <m:den>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den>
                    </m:f>
                    <m:r>
                      <a:rPr lang="en-US" sz="2667">
                        <a:latin typeface="Cambria Math" panose="02040503050406030204" pitchFamily="18" charset="0"/>
                      </a:rPr>
                      <m:t>; </m:t>
                    </m:r>
                  </m:oMath>
                </a14:m>
                <a:r>
                  <a:rPr lang="en-US" sz="2667" dirty="0">
                    <a:cs typeface="Arial" panose="020B0604020202020204" pitchFamily="34" charset="0"/>
                  </a:rPr>
                  <a:t>BMI</a:t>
                </a:r>
                <a14:m>
                  <m:oMath xmlns:m="http://schemas.openxmlformats.org/officeDocument/2006/math">
                    <m:r>
                      <a:rPr lang="en-US" sz="2667" i="1">
                        <a:latin typeface="Cambria Math" panose="02040503050406030204" pitchFamily="18" charset="0"/>
                      </a:rPr>
                      <m:t>&gt;40 </m:t>
                    </m:r>
                    <m:r>
                      <a:rPr lang="en-US" sz="2667" i="1">
                        <a:latin typeface="Cambria Math" panose="02040503050406030204" pitchFamily="18" charset="0"/>
                      </a:rPr>
                      <m:t>𝑘𝑔</m:t>
                    </m:r>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i="1">
                            <a:latin typeface="Cambria Math" panose="02040503050406030204" pitchFamily="18" charset="0"/>
                          </a:rPr>
                          <m:t>𝑚</m:t>
                        </m:r>
                      </m:e>
                      <m:sup>
                        <m:r>
                          <a:rPr lang="en-US" sz="2667" i="1">
                            <a:latin typeface="Cambria Math" panose="02040503050406030204" pitchFamily="18" charset="0"/>
                          </a:rPr>
                          <m:t>2</m:t>
                        </m:r>
                      </m:sup>
                    </m:sSup>
                  </m:oMath>
                </a14:m>
                <a:endParaRPr lang="en-US" sz="3200" dirty="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B602915C-6BC6-184D-9826-C72CB56A90DE}"/>
                  </a:ext>
                </a:extLst>
              </p:cNvPr>
              <p:cNvSpPr txBox="1">
                <a:spLocks noRot="1" noChangeAspect="1" noMove="1" noResize="1" noEditPoints="1" noAdjustHandles="1" noChangeArrowheads="1" noChangeShapeType="1" noTextEdit="1"/>
              </p:cNvSpPr>
              <p:nvPr/>
            </p:nvSpPr>
            <p:spPr>
              <a:xfrm>
                <a:off x="293226" y="988084"/>
                <a:ext cx="11605549" cy="5339411"/>
              </a:xfrm>
              <a:prstGeom prst="rect">
                <a:avLst/>
              </a:prstGeom>
              <a:blipFill>
                <a:blip r:embed="rId3"/>
                <a:stretch>
                  <a:fillRect l="-874" t="-118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6303EC9-9D20-9744-A4C6-3A6FA7D21D2C}"/>
              </a:ext>
            </a:extLst>
          </p:cNvPr>
          <p:cNvSpPr txBox="1"/>
          <p:nvPr/>
        </p:nvSpPr>
        <p:spPr>
          <a:xfrm>
            <a:off x="3942633" y="6064553"/>
            <a:ext cx="6104556" cy="748795"/>
          </a:xfrm>
          <a:prstGeom prst="rect">
            <a:avLst/>
          </a:prstGeom>
          <a:noFill/>
        </p:spPr>
        <p:txBody>
          <a:bodyPr wrap="none" rtlCol="0">
            <a:spAutoFit/>
          </a:bodyPr>
          <a:lstStyle/>
          <a:p>
            <a:r>
              <a:rPr lang="en-US" sz="2133" dirty="0">
                <a:latin typeface="Century Gothic" panose="020B0502020202020204" pitchFamily="34" charset="0"/>
                <a:cs typeface="Arial" pitchFamily="34" charset="0"/>
              </a:rPr>
              <a:t>Guan et al. 2020 (NEJM and </a:t>
            </a:r>
            <a:r>
              <a:rPr lang="en-US" sz="2133" dirty="0" err="1">
                <a:latin typeface="Century Gothic" panose="020B0502020202020204" pitchFamily="34" charset="0"/>
                <a:cs typeface="Arial" pitchFamily="34" charset="0"/>
              </a:rPr>
              <a:t>medrxiv</a:t>
            </a:r>
            <a:r>
              <a:rPr lang="en-US" sz="2133" dirty="0">
                <a:latin typeface="Century Gothic" panose="020B0502020202020204" pitchFamily="34" charset="0"/>
                <a:cs typeface="Arial" pitchFamily="34" charset="0"/>
              </a:rPr>
              <a:t> version)</a:t>
            </a:r>
          </a:p>
          <a:p>
            <a:r>
              <a:rPr lang="en-US" sz="2133" dirty="0" err="1">
                <a:latin typeface="Century Gothic" panose="020B0502020202020204" pitchFamily="34" charset="0"/>
                <a:cs typeface="Arial" pitchFamily="34" charset="0"/>
              </a:rPr>
              <a:t>Petrilli</a:t>
            </a:r>
            <a:r>
              <a:rPr lang="en-US" sz="2133" dirty="0">
                <a:latin typeface="Century Gothic" panose="020B0502020202020204" pitchFamily="34" charset="0"/>
                <a:cs typeface="Arial" pitchFamily="34" charset="0"/>
              </a:rPr>
              <a:t> et al. 2020</a:t>
            </a:r>
          </a:p>
        </p:txBody>
      </p:sp>
    </p:spTree>
    <p:extLst>
      <p:ext uri="{BB962C8B-B14F-4D97-AF65-F5344CB8AC3E}">
        <p14:creationId xmlns:p14="http://schemas.microsoft.com/office/powerpoint/2010/main" val="361601984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1"/>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Risk Effects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r>
                                  <a:rPr lang="en-US" sz="2100">
                                    <a:effectLst/>
                                    <a:latin typeface="Cambria Math" panose="02040503050406030204" pitchFamily="18" charset="0"/>
                                  </a:rPr>
                                  <m:t> </m:t>
                                </m:r>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rPr>
                                    </m:ctrlPr>
                                  </m:sSupPr>
                                  <m:e>
                                    <m:r>
                                      <a:rPr lang="en-US" sz="2100">
                                        <a:effectLst/>
                                        <a:latin typeface="Cambria Math" panose="02040503050406030204" pitchFamily="18" charset="0"/>
                                      </a:rPr>
                                      <m:t>1</m:t>
                                    </m:r>
                                  </m:e>
                                  <m:sup>
                                    <m:r>
                                      <a:rPr lang="en-US" sz="2100">
                                        <a:effectLst/>
                                        <a:latin typeface="Cambria Math" panose="02040503050406030204" pitchFamily="18" charset="0"/>
                                      </a:rPr>
                                      <m:t>†</m:t>
                                    </m:r>
                                  </m:sup>
                                </m:sSup>
                              </m:oMath>
                            </m:oMathPara>
                          </a14:m>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Choice>
        <mc:Fallback xmlns="">
          <p:graphicFrame>
            <p:nvGraphicFramePr>
              <p:cNvPr id="2" name="Table 1">
                <a:extLst>
                  <a:ext uri="{FF2B5EF4-FFF2-40B4-BE49-F238E27FC236}">
                    <a16:creationId xmlns:a16="http://schemas.microsoft.com/office/drawing/2014/main" id="{FCDC9C79-1C16-3F41-B4B5-7C968897D23C}"/>
                  </a:ext>
                </a:extLst>
              </p:cNvPr>
              <p:cNvGraphicFramePr>
                <a:graphicFrameLocks noGrp="1"/>
              </p:cNvGraphicFramePr>
              <p:nvPr>
                <p:extLst>
                  <p:ext uri="{D42A27DB-BD31-4B8C-83A1-F6EECF244321}">
                    <p14:modId xmlns:p14="http://schemas.microsoft.com/office/powerpoint/2010/main" val="3293205188"/>
                  </p:ext>
                </p:extLst>
              </p:nvPr>
            </p:nvGraphicFramePr>
            <p:xfrm>
              <a:off x="750908" y="820674"/>
              <a:ext cx="10690186" cy="5218854"/>
            </p:xfrm>
            <a:graphic>
              <a:graphicData uri="http://schemas.openxmlformats.org/drawingml/2006/table">
                <a:tbl>
                  <a:tblPr firstRow="1" firstCol="1" bandRow="1">
                    <a:tableStyleId>{073A0DAA-6AF3-43AB-8588-CEC1D06C72B9}</a:tableStyleId>
                  </a:tblPr>
                  <a:tblGrid>
                    <a:gridCol w="2773035">
                      <a:extLst>
                        <a:ext uri="{9D8B030D-6E8A-4147-A177-3AD203B41FA5}">
                          <a16:colId xmlns:a16="http://schemas.microsoft.com/office/drawing/2014/main" val="3616046817"/>
                        </a:ext>
                      </a:extLst>
                    </a:gridCol>
                    <a:gridCol w="3807844">
                      <a:extLst>
                        <a:ext uri="{9D8B030D-6E8A-4147-A177-3AD203B41FA5}">
                          <a16:colId xmlns:a16="http://schemas.microsoft.com/office/drawing/2014/main" val="2981355767"/>
                        </a:ext>
                      </a:extLst>
                    </a:gridCol>
                    <a:gridCol w="4109307">
                      <a:extLst>
                        <a:ext uri="{9D8B030D-6E8A-4147-A177-3AD203B41FA5}">
                          <a16:colId xmlns:a16="http://schemas.microsoft.com/office/drawing/2014/main" val="1409837229"/>
                        </a:ext>
                      </a:extLst>
                    </a:gridCol>
                  </a:tblGrid>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Risk Factors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Marginal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Conditional RR (95% CI)</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42318275"/>
                      </a:ext>
                    </a:extLst>
                  </a:tr>
                  <a:tr h="325120">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Hospitalization</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2796715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2.11 (1.88, 2.37)</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 (0.67, 4.28)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403820221"/>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2.98 (2.61, 3.39)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1.82 (1.06, 3.15)</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07115142"/>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1.40 (0.90, 2.17)</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1.76 (0.21, 14.52)</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0901709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3.18 (2.42, 4.18)</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1.50 (0.59, 3.84)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393293190"/>
                      </a:ext>
                    </a:extLst>
                  </a:tr>
                  <a:tr h="325120">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ICU</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a:effectLst/>
                              <a:latin typeface="Arial" panose="020B0604020202020204" pitchFamily="34" charset="0"/>
                              <a:cs typeface="Arial" panose="020B0604020202020204" pitchFamily="34" charset="0"/>
                            </a:rPr>
                            <a:t> </a:t>
                          </a:r>
                          <a:endParaRPr lang="en-US" sz="2100" b="1">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b="1" dirty="0">
                              <a:effectLst/>
                              <a:latin typeface="Arial" panose="020B0604020202020204" pitchFamily="34" charset="0"/>
                              <a:cs typeface="Arial" panose="020B0604020202020204" pitchFamily="34" charset="0"/>
                            </a:rPr>
                            <a:t> </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56631405"/>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(1.40, 2.08)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1.54 (1.23, 1.92)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403958337"/>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1.01 (0.86, 1.18)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(0.65, 1.69)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829698864"/>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1.71 (0.87, 3.38)</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1.61 (1.45, 1.79)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2661616209"/>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1.34 (0.87, 2.06)</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1.02 (0.86, 1.20)</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666515996"/>
                      </a:ext>
                    </a:extLst>
                  </a:tr>
                  <a:tr h="325120">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Death</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 </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673728466"/>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Age</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4.29 (2.50, 7.34)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2.42 (1.70, 3.44)</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1091001628"/>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Ordinal BMI </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307692" r="-108333" b="-2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1.12 (0.73, 1.71)</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7031852"/>
                      </a:ext>
                    </a:extLst>
                  </a:tr>
                  <a:tr h="333587">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Smoker</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endParaRPr lang="en-US"/>
                        </a:p>
                      </a:txBody>
                      <a:tcPr marT="0" marB="0" anchor="b">
                        <a:blipFill>
                          <a:blip r:embed="rId3"/>
                          <a:stretch>
                            <a:fillRect l="-73000" t="-1407692" r="-108333" b="-146154"/>
                          </a:stretch>
                        </a:blipFill>
                      </a:tcPr>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1.96 (1.33, 2.89)</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757134933"/>
                      </a:ext>
                    </a:extLst>
                  </a:tr>
                  <a:tr h="325120">
                    <a:tc>
                      <a:txBody>
                        <a:bodyPr/>
                        <a:lstStyle/>
                        <a:p>
                          <a:pPr marL="0" marR="0" indent="215265" algn="r">
                            <a:spcBef>
                              <a:spcPts val="0"/>
                            </a:spcBef>
                            <a:spcAft>
                              <a:spcPts val="0"/>
                            </a:spcAft>
                          </a:pPr>
                          <a:r>
                            <a:rPr lang="en-US" sz="2100" b="0" dirty="0">
                              <a:effectLst/>
                              <a:latin typeface="Arial" panose="020B0604020202020204" pitchFamily="34" charset="0"/>
                              <a:cs typeface="Arial" panose="020B0604020202020204" pitchFamily="34" charset="0"/>
                            </a:rPr>
                            <a:t>Any comorbidity</a:t>
                          </a:r>
                          <a:endParaRPr lang="en-US" sz="2100" b="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a:effectLst/>
                              <a:latin typeface="Arial" panose="020B0604020202020204" pitchFamily="34" charset="0"/>
                              <a:cs typeface="Arial" panose="020B0604020202020204" pitchFamily="34" charset="0"/>
                            </a:rPr>
                            <a:t>1.64 (0.81, 3.32)</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tc>
                      <a:txBody>
                        <a:bodyPr/>
                        <a:lstStyle/>
                        <a:p>
                          <a:pPr marL="0" marR="0" algn="ctr">
                            <a:spcBef>
                              <a:spcPts val="0"/>
                            </a:spcBef>
                            <a:spcAft>
                              <a:spcPts val="0"/>
                            </a:spcAft>
                          </a:pPr>
                          <a:r>
                            <a:rPr lang="en-US" sz="2100" dirty="0">
                              <a:effectLst/>
                              <a:latin typeface="Arial" panose="020B0604020202020204" pitchFamily="34" charset="0"/>
                              <a:cs typeface="Arial" panose="020B0604020202020204" pitchFamily="34" charset="0"/>
                            </a:rPr>
                            <a:t>1.05 (0.78, 1.43)</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T="0" marB="0" anchor="b"/>
                    </a:tc>
                    <a:extLst>
                      <a:ext uri="{0D108BD9-81ED-4DB2-BD59-A6C34878D82A}">
                        <a16:rowId xmlns:a16="http://schemas.microsoft.com/office/drawing/2014/main" val="3378129418"/>
                      </a:ext>
                    </a:extLst>
                  </a:tr>
                </a:tbl>
              </a:graphicData>
            </a:graphic>
          </p:graphicFrame>
        </mc:Fallback>
      </mc:AlternateContent>
    </p:spTree>
    <p:extLst>
      <p:ext uri="{BB962C8B-B14F-4D97-AF65-F5344CB8AC3E}">
        <p14:creationId xmlns:p14="http://schemas.microsoft.com/office/powerpoint/2010/main" val="111004500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8" name="Content Placeholder 2">
            <a:extLst>
              <a:ext uri="{FF2B5EF4-FFF2-40B4-BE49-F238E27FC236}">
                <a16:creationId xmlns:a16="http://schemas.microsoft.com/office/drawing/2014/main" id="{1CCF8894-D7F9-854B-B61B-440B8134C359}"/>
              </a:ext>
            </a:extLst>
          </p:cNvPr>
          <p:cNvSpPr txBox="1">
            <a:spLocks/>
          </p:cNvSpPr>
          <p:nvPr/>
        </p:nvSpPr>
        <p:spPr>
          <a:xfrm>
            <a:off x="4259452" y="4767334"/>
            <a:ext cx="4828201" cy="11461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Risk model for post-hoc stratified analysis of risk factors</a:t>
            </a:r>
            <a:endPar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257824" y="2645806"/>
            <a:ext cx="2352777" cy="18573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461781" y="1555310"/>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269348" y="1242946"/>
            <a:ext cx="4694052" cy="3212024"/>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5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8A304-6B2A-0C42-BAA9-D66435E26181}" type="slidenum">
              <a:rPr kumimoji="0" lang="en-US"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D43202C-9B95-AE42-9BAA-321656F89DC1}"/>
              </a:ext>
            </a:extLst>
          </p:cNvPr>
          <p:cNvSpPr/>
          <p:nvPr/>
        </p:nvSpPr>
        <p:spPr>
          <a:xfrm>
            <a:off x="2975020" y="5794268"/>
            <a:ext cx="204254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Illness</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1" name="Rectangle 10">
            <a:extLst>
              <a:ext uri="{FF2B5EF4-FFF2-40B4-BE49-F238E27FC236}">
                <a16:creationId xmlns:a16="http://schemas.microsoft.com/office/drawing/2014/main" id="{DF81E069-A5B0-2241-B717-8A96C6F19785}"/>
              </a:ext>
            </a:extLst>
          </p:cNvPr>
          <p:cNvSpPr/>
          <p:nvPr/>
        </p:nvSpPr>
        <p:spPr>
          <a:xfrm>
            <a:off x="5017567" y="5794268"/>
            <a:ext cx="1837362"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Hospital</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6E066BD-B6D3-4B48-A0C6-C88A5872EA0C}"/>
              </a:ext>
            </a:extLst>
          </p:cNvPr>
          <p:cNvSpPr/>
          <p:nvPr/>
        </p:nvSpPr>
        <p:spPr>
          <a:xfrm>
            <a:off x="6907352" y="5794268"/>
            <a:ext cx="1604927" cy="369332"/>
          </a:xfrm>
          <a:prstGeom prst="rect">
            <a:avLst/>
          </a:prstGeom>
        </p:spPr>
        <p:txBody>
          <a:bodyPr wrap="non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Pr</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Death</a:t>
            </a:r>
            <a:r>
              <a:rPr kumimoji="0" lang="en-US" sz="1800" b="0" i="0" u="none" strike="noStrike" kern="1200" cap="none" spc="0" normalizeH="0" baseline="0" noProof="0" dirty="0" err="1">
                <a:ln>
                  <a:noFill/>
                </a:ln>
                <a:solidFill>
                  <a:srgbClr val="C00000"/>
                </a:solidFill>
                <a:effectLst/>
                <a:uLnTx/>
                <a:uFillTx/>
                <a:latin typeface="STIXVariants" pitchFamily="2" charset="2"/>
                <a:ea typeface="+mn-ea"/>
                <a:cs typeface="+mn-cs"/>
              </a:rPr>
              <a:t>|</a:t>
            </a:r>
            <a:r>
              <a:rPr kumimoji="0" lang="en-US" sz="1800" b="0" i="0" u="none" strike="noStrike" kern="1200" cap="none" spc="0" normalizeH="0" baseline="0" noProof="0" dirty="0" err="1">
                <a:ln>
                  <a:noFill/>
                </a:ln>
                <a:solidFill>
                  <a:srgbClr val="C00000"/>
                </a:solidFill>
                <a:effectLst/>
                <a:uLnTx/>
                <a:uFillTx/>
                <a:latin typeface="STIXGeneral-Italic" pitchFamily="2" charset="2"/>
                <a:ea typeface="+mn-ea"/>
                <a:cs typeface="+mn-cs"/>
              </a:rPr>
              <a:t>ICU</a:t>
            </a:r>
            <a:r>
              <a:rPr kumimoji="0" lang="en-US" sz="1800" b="0" i="0" u="none" strike="noStrike" kern="1200" cap="none" spc="0" normalizeH="0" baseline="0" noProof="0" dirty="0">
                <a:ln>
                  <a:noFill/>
                </a:ln>
                <a:solidFill>
                  <a:srgbClr val="C00000"/>
                </a:solidFill>
                <a:effectLst/>
                <a:uLnTx/>
                <a:uFillTx/>
                <a:latin typeface="STIXGeneral-Regular" pitchFamily="2" charset="2"/>
                <a:ea typeface="+mn-ea"/>
                <a:cs typeface="+mn-cs"/>
              </a:rPr>
              <a:t>)</a:t>
            </a:r>
            <a:endParaRPr kumimoji="0" lang="en-US" sz="1800" b="0" i="0" u="none" strike="noStrike" kern="1200" cap="none" spc="0" normalizeH="0" baseline="0" noProof="0" dirty="0">
              <a:ln>
                <a:noFill/>
              </a:ln>
              <a:solidFill>
                <a:srgbClr val="C00000"/>
              </a:solidFill>
              <a:effectLst/>
              <a:uLnTx/>
              <a:uFillTx/>
              <a:latin typeface="Century Gothic" panose="020F0302020204030204"/>
              <a:ea typeface="+mn-ea"/>
              <a:cs typeface="+mn-cs"/>
            </a:endParaRPr>
          </a:p>
        </p:txBody>
      </p:sp>
      <p:cxnSp>
        <p:nvCxnSpPr>
          <p:cNvPr id="24" name="Straight Arrow Connector 23">
            <a:extLst>
              <a:ext uri="{FF2B5EF4-FFF2-40B4-BE49-F238E27FC236}">
                <a16:creationId xmlns:a16="http://schemas.microsoft.com/office/drawing/2014/main" id="{92D15975-C1E8-7343-87AF-6416D810E0EE}"/>
              </a:ext>
            </a:extLst>
          </p:cNvPr>
          <p:cNvCxnSpPr>
            <a:cxnSpLocks/>
          </p:cNvCxnSpPr>
          <p:nvPr/>
        </p:nvCxnSpPr>
        <p:spPr>
          <a:xfrm>
            <a:off x="4640826" y="3868845"/>
            <a:ext cx="540774" cy="634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513A88-DD7D-5540-914D-5B5DA96C3610}"/>
              </a:ext>
            </a:extLst>
          </p:cNvPr>
          <p:cNvCxnSpPr>
            <a:cxnSpLocks/>
          </p:cNvCxnSpPr>
          <p:nvPr/>
        </p:nvCxnSpPr>
        <p:spPr>
          <a:xfrm flipH="1">
            <a:off x="6634112" y="2645806"/>
            <a:ext cx="1976490" cy="2031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Epidemic model with stratified analysis</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267"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by risk groups</a:t>
            </a:r>
          </a:p>
        </p:txBody>
      </p:sp>
      <p:sp>
        <p:nvSpPr>
          <p:cNvPr id="20" name="Content Placeholder 2">
            <a:extLst>
              <a:ext uri="{FF2B5EF4-FFF2-40B4-BE49-F238E27FC236}">
                <a16:creationId xmlns:a16="http://schemas.microsoft.com/office/drawing/2014/main" id="{EDB8A41B-1D57-2B48-A082-C531B835CB4F}"/>
              </a:ext>
            </a:extLst>
          </p:cNvPr>
          <p:cNvSpPr txBox="1">
            <a:spLocks/>
          </p:cNvSpPr>
          <p:nvPr/>
        </p:nvSpPr>
        <p:spPr>
          <a:xfrm>
            <a:off x="6395723" y="138167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Epidemic model:</a:t>
            </a:r>
          </a:p>
        </p:txBody>
      </p:sp>
      <p:pic>
        <p:nvPicPr>
          <p:cNvPr id="32" name="Picture 31">
            <a:extLst>
              <a:ext uri="{FF2B5EF4-FFF2-40B4-BE49-F238E27FC236}">
                <a16:creationId xmlns:a16="http://schemas.microsoft.com/office/drawing/2014/main" id="{1089E026-0478-A141-9125-75FE3968B2C3}"/>
              </a:ext>
            </a:extLst>
          </p:cNvPr>
          <p:cNvPicPr>
            <a:picLocks noChangeAspect="1"/>
          </p:cNvPicPr>
          <p:nvPr/>
        </p:nvPicPr>
        <p:blipFill>
          <a:blip r:embed="rId3"/>
          <a:stretch>
            <a:fillRect/>
          </a:stretch>
        </p:blipFill>
        <p:spPr>
          <a:xfrm>
            <a:off x="7712803" y="1327282"/>
            <a:ext cx="3195468" cy="2186580"/>
          </a:xfrm>
          <a:prstGeom prst="rect">
            <a:avLst/>
          </a:prstGeom>
        </p:spPr>
      </p:pic>
      <p:sp>
        <p:nvSpPr>
          <p:cNvPr id="17" name="Content Placeholder 2">
            <a:extLst>
              <a:ext uri="{FF2B5EF4-FFF2-40B4-BE49-F238E27FC236}">
                <a16:creationId xmlns:a16="http://schemas.microsoft.com/office/drawing/2014/main" id="{753D04F3-F315-6245-AA98-0D31573081D4}"/>
              </a:ext>
            </a:extLst>
          </p:cNvPr>
          <p:cNvSpPr txBox="1">
            <a:spLocks/>
          </p:cNvSpPr>
          <p:nvPr/>
        </p:nvSpPr>
        <p:spPr>
          <a:xfrm>
            <a:off x="52391" y="828600"/>
            <a:ext cx="367646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Available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Marginal effects of COVID outcome given </a:t>
            </a:r>
            <a:r>
              <a:rPr kumimoji="0" lang="en-US" sz="2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single risk factors</a:t>
            </a:r>
            <a:endPar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Content Placeholder 2">
            <a:extLst>
              <a:ext uri="{FF2B5EF4-FFF2-40B4-BE49-F238E27FC236}">
                <a16:creationId xmlns:a16="http://schemas.microsoft.com/office/drawing/2014/main" id="{7A0414B4-7E37-A440-B440-5E26F18C9A0E}"/>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Statistical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Joint effects of COVID outcome given </a:t>
            </a:r>
            <a:r>
              <a:rPr kumimoji="0" lang="en-US" sz="2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combinations of risk factors</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1" name="Straight Arrow Connector 20">
            <a:extLst>
              <a:ext uri="{FF2B5EF4-FFF2-40B4-BE49-F238E27FC236}">
                <a16:creationId xmlns:a16="http://schemas.microsoft.com/office/drawing/2014/main" id="{C8D5DEFD-AAF1-3B4A-BEC2-B51546BE1961}"/>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A5F599-3FBD-9746-B795-7D0770FBC602}"/>
              </a:ext>
            </a:extLst>
          </p:cNvPr>
          <p:cNvPicPr>
            <a:picLocks noChangeAspect="1"/>
          </p:cNvPicPr>
          <p:nvPr/>
        </p:nvPicPr>
        <p:blipFill>
          <a:blip r:embed="rId4"/>
          <a:stretch>
            <a:fillRect/>
          </a:stretch>
        </p:blipFill>
        <p:spPr>
          <a:xfrm>
            <a:off x="1848018" y="4618194"/>
            <a:ext cx="8819612" cy="1360740"/>
          </a:xfrm>
          <a:prstGeom prst="rect">
            <a:avLst/>
          </a:prstGeom>
        </p:spPr>
      </p:pic>
      <p:sp>
        <p:nvSpPr>
          <p:cNvPr id="18" name="Content Placeholder 2">
            <a:extLst>
              <a:ext uri="{FF2B5EF4-FFF2-40B4-BE49-F238E27FC236}">
                <a16:creationId xmlns:a16="http://schemas.microsoft.com/office/drawing/2014/main" id="{6527B6EE-7149-2843-A3DE-08F70B0A489A}"/>
              </a:ext>
            </a:extLst>
          </p:cNvPr>
          <p:cNvSpPr txBox="1">
            <a:spLocks/>
          </p:cNvSpPr>
          <p:nvPr/>
        </p:nvSpPr>
        <p:spPr>
          <a:xfrm>
            <a:off x="8934248" y="3884988"/>
            <a:ext cx="2628184" cy="599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Frequency of </a:t>
            </a:r>
            <a:r>
              <a:rPr lang="en-US" sz="2200" dirty="0">
                <a:solidFill>
                  <a:prstClr val="black"/>
                </a:solidFill>
              </a:rPr>
              <a:t>infections by age</a:t>
            </a:r>
            <a:endPar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2" name="Straight Arrow Connector 21">
            <a:extLst>
              <a:ext uri="{FF2B5EF4-FFF2-40B4-BE49-F238E27FC236}">
                <a16:creationId xmlns:a16="http://schemas.microsoft.com/office/drawing/2014/main" id="{7489ECE5-AE50-EF40-9088-4D74F9331605}"/>
              </a:ext>
            </a:extLst>
          </p:cNvPr>
          <p:cNvCxnSpPr>
            <a:cxnSpLocks/>
            <a:stCxn id="18" idx="1"/>
          </p:cNvCxnSpPr>
          <p:nvPr/>
        </p:nvCxnSpPr>
        <p:spPr>
          <a:xfrm flipH="1">
            <a:off x="8320710" y="4184510"/>
            <a:ext cx="613538" cy="676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371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485D675B-25A5-8041-AECF-F251C6F865C1}"/>
              </a:ext>
            </a:extLst>
          </p:cNvPr>
          <p:cNvPicPr>
            <a:picLocks noChangeAspect="1"/>
          </p:cNvPicPr>
          <p:nvPr/>
        </p:nvPicPr>
        <p:blipFill>
          <a:blip r:embed="rId3"/>
          <a:stretch>
            <a:fillRect/>
          </a:stretch>
        </p:blipFill>
        <p:spPr>
          <a:xfrm>
            <a:off x="105559" y="779978"/>
            <a:ext cx="11887434" cy="4172032"/>
          </a:xfrm>
          <a:prstGeom prst="rect">
            <a:avLst/>
          </a:prstGeom>
        </p:spPr>
      </p:pic>
    </p:spTree>
    <p:extLst>
      <p:ext uri="{BB962C8B-B14F-4D97-AF65-F5344CB8AC3E}">
        <p14:creationId xmlns:p14="http://schemas.microsoft.com/office/powerpoint/2010/main" val="1714899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27"/>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Incorporating Risk Profiles Into Epidemic Model</a:t>
            </a:r>
            <a:endParaRPr dirty="0"/>
          </a:p>
        </p:txBody>
      </p:sp>
      <p:sp>
        <p:nvSpPr>
          <p:cNvPr id="240" name="Google Shape;240;p27"/>
          <p:cNvSpPr txBox="1">
            <a:spLocks noGrp="1"/>
          </p:cNvSpPr>
          <p:nvPr>
            <p:ph type="sldNum" idx="12"/>
          </p:nvPr>
        </p:nvSpPr>
        <p:spPr>
          <a:xfrm>
            <a:off x="0" y="1"/>
            <a:ext cx="731600" cy="524800"/>
          </a:xfrm>
          <a:prstGeom prst="rect">
            <a:avLst/>
          </a:prstGeom>
        </p:spPr>
        <p:txBody>
          <a:bodyPr spcFirstLastPara="1" vert="horz" wrap="square" lIns="121900" tIns="121900" rIns="121900" bIns="1219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pic>
        <p:nvPicPr>
          <p:cNvPr id="2" name="Picture 1">
            <a:extLst>
              <a:ext uri="{FF2B5EF4-FFF2-40B4-BE49-F238E27FC236}">
                <a16:creationId xmlns:a16="http://schemas.microsoft.com/office/drawing/2014/main" id="{EC371938-ED22-D940-8D80-DA2EFDE6C1FA}"/>
              </a:ext>
            </a:extLst>
          </p:cNvPr>
          <p:cNvPicPr>
            <a:picLocks noChangeAspect="1"/>
          </p:cNvPicPr>
          <p:nvPr/>
        </p:nvPicPr>
        <p:blipFill>
          <a:blip r:embed="rId3"/>
          <a:stretch>
            <a:fillRect/>
          </a:stretch>
        </p:blipFill>
        <p:spPr>
          <a:xfrm>
            <a:off x="1328539" y="666955"/>
            <a:ext cx="9242817" cy="5933660"/>
          </a:xfrm>
          <a:prstGeom prst="rect">
            <a:avLst/>
          </a:prstGeom>
        </p:spPr>
      </p:pic>
    </p:spTree>
    <p:extLst>
      <p:ext uri="{BB962C8B-B14F-4D97-AF65-F5344CB8AC3E}">
        <p14:creationId xmlns:p14="http://schemas.microsoft.com/office/powerpoint/2010/main" val="875537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46299"/>
            <a:ext cx="12192000" cy="919007"/>
          </a:xfrm>
          <a:prstGeom prst="rect">
            <a:avLst/>
          </a:prstGeom>
          <a:noFill/>
        </p:spPr>
        <p:txBody>
          <a:body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9D1B1E"/>
                </a:solidFill>
                <a:effectLst/>
                <a:uLnTx/>
                <a:uFillTx/>
                <a:latin typeface="Arial" panose="020B0604020202020204" pitchFamily="34" charset="0"/>
                <a:ea typeface="+mn-ea"/>
                <a:cs typeface="Arial" panose="020B0604020202020204" pitchFamily="34" charset="0"/>
              </a:rPr>
              <a:t>CFR and IFR by Risk Profiles</a:t>
            </a:r>
          </a:p>
        </p:txBody>
      </p:sp>
      <p:pic>
        <p:nvPicPr>
          <p:cNvPr id="3" name="Picture 2">
            <a:extLst>
              <a:ext uri="{FF2B5EF4-FFF2-40B4-BE49-F238E27FC236}">
                <a16:creationId xmlns:a16="http://schemas.microsoft.com/office/drawing/2014/main" id="{7D84A2F6-714A-7842-8AC3-C2EE7D3D370F}"/>
              </a:ext>
            </a:extLst>
          </p:cNvPr>
          <p:cNvPicPr>
            <a:picLocks noChangeAspect="1"/>
          </p:cNvPicPr>
          <p:nvPr/>
        </p:nvPicPr>
        <p:blipFill>
          <a:blip r:embed="rId3"/>
          <a:stretch>
            <a:fillRect/>
          </a:stretch>
        </p:blipFill>
        <p:spPr>
          <a:xfrm>
            <a:off x="167222" y="919008"/>
            <a:ext cx="11857555" cy="5631631"/>
          </a:xfrm>
          <a:prstGeom prst="rect">
            <a:avLst/>
          </a:prstGeom>
        </p:spPr>
      </p:pic>
      <p:sp>
        <p:nvSpPr>
          <p:cNvPr id="4" name="TextBox 3">
            <a:extLst>
              <a:ext uri="{FF2B5EF4-FFF2-40B4-BE49-F238E27FC236}">
                <a16:creationId xmlns:a16="http://schemas.microsoft.com/office/drawing/2014/main" id="{C0AEF427-4FFE-2643-BD06-A68F916A8616}"/>
              </a:ext>
            </a:extLst>
          </p:cNvPr>
          <p:cNvSpPr txBox="1"/>
          <p:nvPr/>
        </p:nvSpPr>
        <p:spPr>
          <a:xfrm>
            <a:off x="4266011" y="6488667"/>
            <a:ext cx="36599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Influenza</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CFR=0.1%; IFR=0.05%;</a:t>
            </a:r>
          </a:p>
        </p:txBody>
      </p:sp>
      <p:sp>
        <p:nvSpPr>
          <p:cNvPr id="2" name="TextBox 1">
            <a:extLst>
              <a:ext uri="{FF2B5EF4-FFF2-40B4-BE49-F238E27FC236}">
                <a16:creationId xmlns:a16="http://schemas.microsoft.com/office/drawing/2014/main" id="{A18950BE-4A79-1E42-BC34-218E7479AD14}"/>
              </a:ext>
            </a:extLst>
          </p:cNvPr>
          <p:cNvSpPr txBox="1"/>
          <p:nvPr/>
        </p:nvSpPr>
        <p:spPr>
          <a:xfrm>
            <a:off x="7708739" y="611648"/>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3.7%</a:t>
            </a:r>
          </a:p>
        </p:txBody>
      </p:sp>
      <p:sp>
        <p:nvSpPr>
          <p:cNvPr id="6" name="TextBox 5">
            <a:extLst>
              <a:ext uri="{FF2B5EF4-FFF2-40B4-BE49-F238E27FC236}">
                <a16:creationId xmlns:a16="http://schemas.microsoft.com/office/drawing/2014/main" id="{53E138C8-100E-E848-91E7-A633D2B72DE0}"/>
              </a:ext>
            </a:extLst>
          </p:cNvPr>
          <p:cNvSpPr txBox="1"/>
          <p:nvPr/>
        </p:nvSpPr>
        <p:spPr>
          <a:xfrm>
            <a:off x="8787114" y="611648"/>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1.6%</a:t>
            </a:r>
          </a:p>
        </p:txBody>
      </p:sp>
      <p:sp>
        <p:nvSpPr>
          <p:cNvPr id="7" name="TextBox 6">
            <a:extLst>
              <a:ext uri="{FF2B5EF4-FFF2-40B4-BE49-F238E27FC236}">
                <a16:creationId xmlns:a16="http://schemas.microsoft.com/office/drawing/2014/main" id="{5AA28DC5-2079-894F-99A4-333E07B1AEC5}"/>
              </a:ext>
            </a:extLst>
          </p:cNvPr>
          <p:cNvSpPr txBox="1"/>
          <p:nvPr/>
        </p:nvSpPr>
        <p:spPr>
          <a:xfrm>
            <a:off x="9946512" y="611648"/>
            <a:ext cx="684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0.2%</a:t>
            </a:r>
          </a:p>
        </p:txBody>
      </p:sp>
      <p:sp>
        <p:nvSpPr>
          <p:cNvPr id="8" name="TextBox 7">
            <a:extLst>
              <a:ext uri="{FF2B5EF4-FFF2-40B4-BE49-F238E27FC236}">
                <a16:creationId xmlns:a16="http://schemas.microsoft.com/office/drawing/2014/main" id="{DD54E917-6E83-EF4B-91B3-81CC0A4E1711}"/>
              </a:ext>
            </a:extLst>
          </p:cNvPr>
          <p:cNvSpPr txBox="1"/>
          <p:nvPr/>
        </p:nvSpPr>
        <p:spPr>
          <a:xfrm>
            <a:off x="10976200" y="611648"/>
            <a:ext cx="8130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0.09%</a:t>
            </a:r>
          </a:p>
        </p:txBody>
      </p:sp>
    </p:spTree>
    <p:extLst>
      <p:ext uri="{BB962C8B-B14F-4D97-AF65-F5344CB8AC3E}">
        <p14:creationId xmlns:p14="http://schemas.microsoft.com/office/powerpoint/2010/main" val="57005778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81C53-7E7C-D842-8C5E-FE06007D84A3}"/>
              </a:ext>
            </a:extLst>
          </p:cNvPr>
          <p:cNvSpPr>
            <a:spLocks noGrp="1"/>
          </p:cNvSpPr>
          <p:nvPr>
            <p:ph idx="1"/>
          </p:nvPr>
        </p:nvSpPr>
        <p:spPr>
          <a:xfrm>
            <a:off x="52391" y="828600"/>
            <a:ext cx="3676461" cy="1225551"/>
          </a:xfrm>
        </p:spPr>
        <p:txBody>
          <a:bodyPr>
            <a:noAutofit/>
          </a:bodyPr>
          <a:lstStyle/>
          <a:p>
            <a:pPr marL="0" indent="0">
              <a:buNone/>
            </a:pPr>
            <a:r>
              <a:rPr lang="en-US" sz="2200" dirty="0"/>
              <a:t>Available data: </a:t>
            </a:r>
          </a:p>
          <a:p>
            <a:pPr marL="0" indent="0">
              <a:buNone/>
            </a:pPr>
            <a:r>
              <a:rPr lang="en-US" sz="2200" dirty="0"/>
              <a:t>Marginal effects of COVID outcome given </a:t>
            </a:r>
            <a:r>
              <a:rPr lang="en-US" sz="2200" b="1" dirty="0"/>
              <a:t>single risk factors</a:t>
            </a:r>
          </a:p>
        </p:txBody>
      </p:sp>
      <p:sp>
        <p:nvSpPr>
          <p:cNvPr id="4" name="Slide Number Placeholder 3">
            <a:extLst>
              <a:ext uri="{FF2B5EF4-FFF2-40B4-BE49-F238E27FC236}">
                <a16:creationId xmlns:a16="http://schemas.microsoft.com/office/drawing/2014/main" id="{D13662A3-D655-ED4A-9300-A222C2D321FB}"/>
              </a:ext>
            </a:extLst>
          </p:cNvPr>
          <p:cNvSpPr>
            <a:spLocks noGrp="1"/>
          </p:cNvSpPr>
          <p:nvPr>
            <p:ph type="sldNum" sz="quarter" idx="12"/>
          </p:nvPr>
        </p:nvSpPr>
        <p:spPr/>
        <p:txBody>
          <a:bodyPr/>
          <a:lstStyle/>
          <a:p>
            <a:fld id="{46B8A304-6B2A-0C42-BAA9-D66435E26181}" type="slidenum">
              <a:rPr lang="en-US" smtClean="0"/>
              <a:t>29</a:t>
            </a:fld>
            <a:endParaRPr lang="en-US"/>
          </a:p>
        </p:txBody>
      </p:sp>
      <p:sp>
        <p:nvSpPr>
          <p:cNvPr id="7" name="Content Placeholder 2">
            <a:extLst>
              <a:ext uri="{FF2B5EF4-FFF2-40B4-BE49-F238E27FC236}">
                <a16:creationId xmlns:a16="http://schemas.microsoft.com/office/drawing/2014/main" id="{E6E69C8D-A05F-E549-A422-4B26C5ECFD43}"/>
              </a:ext>
            </a:extLst>
          </p:cNvPr>
          <p:cNvSpPr txBox="1">
            <a:spLocks/>
          </p:cNvSpPr>
          <p:nvPr/>
        </p:nvSpPr>
        <p:spPr>
          <a:xfrm>
            <a:off x="725166" y="2658971"/>
            <a:ext cx="5209011" cy="1225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Statistical model: </a:t>
            </a:r>
          </a:p>
          <a:p>
            <a:pPr marL="0" indent="0">
              <a:buFont typeface="Arial" panose="020B0604020202020204" pitchFamily="34" charset="0"/>
              <a:buNone/>
            </a:pPr>
            <a:r>
              <a:rPr lang="en-US" sz="2200" dirty="0"/>
              <a:t>Joint effects of COVID outcome given </a:t>
            </a:r>
            <a:r>
              <a:rPr lang="en-US" sz="2200" b="1" dirty="0"/>
              <a:t>combinations of risk factors</a:t>
            </a:r>
            <a:endParaRPr lang="en-US" sz="2200" dirty="0"/>
          </a:p>
        </p:txBody>
      </p:sp>
      <p:cxnSp>
        <p:nvCxnSpPr>
          <p:cNvPr id="22" name="Straight Arrow Connector 21">
            <a:extLst>
              <a:ext uri="{FF2B5EF4-FFF2-40B4-BE49-F238E27FC236}">
                <a16:creationId xmlns:a16="http://schemas.microsoft.com/office/drawing/2014/main" id="{C6D6C9B1-A8D9-814D-8B1F-4CEF1E56B8B0}"/>
              </a:ext>
            </a:extLst>
          </p:cNvPr>
          <p:cNvCxnSpPr>
            <a:cxnSpLocks/>
          </p:cNvCxnSpPr>
          <p:nvPr/>
        </p:nvCxnSpPr>
        <p:spPr>
          <a:xfrm>
            <a:off x="1356646" y="2233456"/>
            <a:ext cx="226348" cy="412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623F888-C0D7-8D4A-9274-ACF35B330AD1}"/>
              </a:ext>
            </a:extLst>
          </p:cNvPr>
          <p:cNvSpPr txBox="1">
            <a:spLocks/>
          </p:cNvSpPr>
          <p:nvPr/>
        </p:nvSpPr>
        <p:spPr>
          <a:xfrm>
            <a:off x="14667" y="-5893"/>
            <a:ext cx="12192000" cy="806557"/>
          </a:xfrm>
          <a:prstGeom prst="rect">
            <a:avLst/>
          </a:prstGeom>
          <a:noFill/>
        </p:spPr>
        <p:txBody>
          <a:bodyPr/>
          <a:lstStyle/>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Epidemic model with stratified analysis</a:t>
            </a:r>
          </a:p>
          <a:p>
            <a:pPr algn="ctr" defTabSz="609585">
              <a:spcBef>
                <a:spcPct val="0"/>
              </a:spcBef>
              <a:defRPr/>
            </a:pPr>
            <a:r>
              <a:rPr lang="en-US" sz="4267" b="1" dirty="0">
                <a:solidFill>
                  <a:srgbClr val="9D1B1E"/>
                </a:solidFill>
                <a:latin typeface="Arial" panose="020B0604020202020204" pitchFamily="34" charset="0"/>
                <a:ea typeface="+mj-ea"/>
                <a:cs typeface="Arial" panose="020B0604020202020204" pitchFamily="34" charset="0"/>
              </a:rPr>
              <a:t>by risk groups</a:t>
            </a:r>
          </a:p>
        </p:txBody>
      </p:sp>
    </p:spTree>
    <p:extLst>
      <p:ext uri="{BB962C8B-B14F-4D97-AF65-F5344CB8AC3E}">
        <p14:creationId xmlns:p14="http://schemas.microsoft.com/office/powerpoint/2010/main" val="429240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EI</a:t>
            </a:r>
            <a:endParaRPr lang="en-US"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46198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IH</a:t>
            </a:r>
            <a:endParaRPr lang="en-US"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HQ</a:t>
            </a:r>
            <a:endParaRPr lang="en-US"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52129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QD</a:t>
            </a:r>
            <a:endParaRPr lang="en-US"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QV</a:t>
            </a:r>
            <a:endParaRPr lang="en-US"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505267"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HR</a:t>
            </a:r>
            <a:endParaRPr lang="en-US" baseline="-25000" dirty="0"/>
          </a:p>
        </p:txBody>
      </p:sp>
      <p:sp>
        <p:nvSpPr>
          <p:cNvPr id="60" name="Rectangle 59">
            <a:extLst>
              <a:ext uri="{FF2B5EF4-FFF2-40B4-BE49-F238E27FC236}">
                <a16:creationId xmlns:a16="http://schemas.microsoft.com/office/drawing/2014/main" id="{589EB7C2-D0F1-6048-ACD1-287F54D7F0E6}"/>
              </a:ext>
            </a:extLst>
          </p:cNvPr>
          <p:cNvSpPr/>
          <p:nvPr/>
        </p:nvSpPr>
        <p:spPr>
          <a:xfrm>
            <a:off x="9992235" y="229645"/>
            <a:ext cx="1983364" cy="923330"/>
          </a:xfrm>
          <a:prstGeom prst="rect">
            <a:avLst/>
          </a:prstGeom>
        </p:spPr>
        <p:txBody>
          <a:bodyPr wrap="square">
            <a:spAutoFit/>
          </a:bodyPr>
          <a:lstStyle/>
          <a:p>
            <a:pPr fontAlgn="t"/>
            <a:r>
              <a:rPr lang="en-US" dirty="0">
                <a:latin typeface="Century Gothic" panose="020B0502020202020204" pitchFamily="34" charset="0"/>
              </a:rPr>
              <a:t>Transition times</a:t>
            </a:r>
          </a:p>
          <a:p>
            <a:pPr fontAlgn="t"/>
            <a:r>
              <a:rPr lang="en-US" b="1" dirty="0">
                <a:latin typeface="Century Gothic" panose="020B0502020202020204" pitchFamily="34" charset="0"/>
              </a:rPr>
              <a:t>Fixed parameters</a:t>
            </a:r>
          </a:p>
        </p:txBody>
      </p:sp>
      <p:cxnSp>
        <p:nvCxnSpPr>
          <p:cNvPr id="19" name="Straight Arrow Connector 18">
            <a:extLst>
              <a:ext uri="{FF2B5EF4-FFF2-40B4-BE49-F238E27FC236}">
                <a16:creationId xmlns:a16="http://schemas.microsoft.com/office/drawing/2014/main" id="{5D007BC0-08C7-7D47-BC62-B4FE43D5F267}"/>
              </a:ext>
            </a:extLst>
          </p:cNvPr>
          <p:cNvCxnSpPr>
            <a:stCxn id="60" idx="1"/>
          </p:cNvCxnSpPr>
          <p:nvPr/>
        </p:nvCxnSpPr>
        <p:spPr>
          <a:xfrm flipH="1">
            <a:off x="8253132" y="691310"/>
            <a:ext cx="1739103" cy="7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CC21DB4-A5CD-5B40-B67A-C4C98D4338E6}"/>
              </a:ext>
            </a:extLst>
          </p:cNvPr>
          <p:cNvCxnSpPr>
            <a:cxnSpLocks/>
          </p:cNvCxnSpPr>
          <p:nvPr/>
        </p:nvCxnSpPr>
        <p:spPr>
          <a:xfrm flipH="1">
            <a:off x="8616378" y="1208225"/>
            <a:ext cx="1338246" cy="239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6B87992-1E7B-F84A-85CB-C764AAFDB464}"/>
              </a:ext>
            </a:extLst>
          </p:cNvPr>
          <p:cNvCxnSpPr>
            <a:cxnSpLocks/>
          </p:cNvCxnSpPr>
          <p:nvPr/>
        </p:nvCxnSpPr>
        <p:spPr>
          <a:xfrm flipH="1">
            <a:off x="9644658" y="1280739"/>
            <a:ext cx="1554411" cy="377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CE46079E-483E-524F-94CB-D3DD0BF24DD7}"/>
              </a:ext>
            </a:extLst>
          </p:cNvPr>
          <p:cNvSpPr txBox="1">
            <a:spLocks/>
          </p:cNvSpPr>
          <p:nvPr/>
        </p:nvSpPr>
        <p:spPr>
          <a:xfrm>
            <a:off x="105440" y="3149070"/>
            <a:ext cx="5418598" cy="13475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Each arrow has a transition rate</a:t>
            </a:r>
          </a:p>
          <a:p>
            <a:pPr algn="l"/>
            <a:r>
              <a:rPr lang="en-US" sz="2000" dirty="0"/>
              <a:t>Some arrows have transition probabilities</a:t>
            </a:r>
          </a:p>
        </p:txBody>
      </p:sp>
    </p:spTree>
    <p:extLst>
      <p:ext uri="{BB962C8B-B14F-4D97-AF65-F5344CB8AC3E}">
        <p14:creationId xmlns:p14="http://schemas.microsoft.com/office/powerpoint/2010/main" val="69633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6" name="Rectangle 5">
            <a:extLst>
              <a:ext uri="{FF2B5EF4-FFF2-40B4-BE49-F238E27FC236}">
                <a16:creationId xmlns:a16="http://schemas.microsoft.com/office/drawing/2014/main" id="{CA03525E-B2C8-0847-AB37-BD973D800F2C}"/>
              </a:ext>
            </a:extLst>
          </p:cNvPr>
          <p:cNvSpPr/>
          <p:nvPr/>
        </p:nvSpPr>
        <p:spPr>
          <a:xfrm>
            <a:off x="4544159" y="2467105"/>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3" name="Rectangle 42">
            <a:extLst>
              <a:ext uri="{FF2B5EF4-FFF2-40B4-BE49-F238E27FC236}">
                <a16:creationId xmlns:a16="http://schemas.microsoft.com/office/drawing/2014/main" id="{84C5799C-6477-F140-8F89-D4FC29E85A46}"/>
              </a:ext>
            </a:extLst>
          </p:cNvPr>
          <p:cNvSpPr/>
          <p:nvPr/>
        </p:nvSpPr>
        <p:spPr>
          <a:xfrm>
            <a:off x="4983616" y="1331088"/>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EI</a:t>
            </a:r>
            <a:endParaRPr lang="en-US" sz="2400" baseline="-25000" dirty="0"/>
          </a:p>
        </p:txBody>
      </p:sp>
      <p:sp>
        <p:nvSpPr>
          <p:cNvPr id="45" name="Rectangle 44">
            <a:extLst>
              <a:ext uri="{FF2B5EF4-FFF2-40B4-BE49-F238E27FC236}">
                <a16:creationId xmlns:a16="http://schemas.microsoft.com/office/drawing/2014/main" id="{82EEF052-1C67-C347-B14C-0567187F3A6E}"/>
              </a:ext>
            </a:extLst>
          </p:cNvPr>
          <p:cNvSpPr/>
          <p:nvPr/>
        </p:nvSpPr>
        <p:spPr>
          <a:xfrm>
            <a:off x="7574801" y="738797"/>
            <a:ext cx="532518"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IR</a:t>
            </a:r>
            <a:endParaRPr lang="en-US" sz="2400" baseline="-25000" dirty="0"/>
          </a:p>
        </p:txBody>
      </p:sp>
      <p:sp>
        <p:nvSpPr>
          <p:cNvPr id="49" name="Rectangle 48">
            <a:extLst>
              <a:ext uri="{FF2B5EF4-FFF2-40B4-BE49-F238E27FC236}">
                <a16:creationId xmlns:a16="http://schemas.microsoft.com/office/drawing/2014/main" id="{60346495-C705-1541-B95C-09648F30F7D1}"/>
              </a:ext>
            </a:extLst>
          </p:cNvPr>
          <p:cNvSpPr/>
          <p:nvPr/>
        </p:nvSpPr>
        <p:spPr>
          <a:xfrm>
            <a:off x="7591815" y="2364110"/>
            <a:ext cx="445956" cy="369332"/>
          </a:xfrm>
          <a:prstGeom prst="rect">
            <a:avLst/>
          </a:prstGeom>
        </p:spPr>
        <p:txBody>
          <a:bodyPr wrap="none">
            <a:spAutoFit/>
          </a:bodyPr>
          <a:lstStyle/>
          <a:p>
            <a:r>
              <a:rPr lang="en-US" dirty="0" err="1">
                <a:solidFill>
                  <a:srgbClr val="333333"/>
                </a:solidFill>
                <a:latin typeface="STIXGeneral-Italic" pitchFamily="2" charset="2"/>
              </a:rPr>
              <a:t>d</a:t>
            </a:r>
            <a:r>
              <a:rPr lang="en-US" baseline="-25000" dirty="0" err="1">
                <a:solidFill>
                  <a:srgbClr val="333333"/>
                </a:solidFill>
                <a:latin typeface="STIXGeneral-Italic" pitchFamily="2" charset="2"/>
              </a:rPr>
              <a:t>IR</a:t>
            </a:r>
            <a:endParaRPr lang="en-US" baseline="-25000" dirty="0"/>
          </a:p>
        </p:txBody>
      </p:sp>
      <p:sp>
        <p:nvSpPr>
          <p:cNvPr id="50" name="Rectangle 49">
            <a:extLst>
              <a:ext uri="{FF2B5EF4-FFF2-40B4-BE49-F238E27FC236}">
                <a16:creationId xmlns:a16="http://schemas.microsoft.com/office/drawing/2014/main" id="{5F9996B1-1771-F844-B3FA-DF6645A363DA}"/>
              </a:ext>
            </a:extLst>
          </p:cNvPr>
          <p:cNvSpPr/>
          <p:nvPr/>
        </p:nvSpPr>
        <p:spPr>
          <a:xfrm>
            <a:off x="6369918" y="2957879"/>
            <a:ext cx="554960"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IH</a:t>
            </a:r>
            <a:endParaRPr lang="en-US" sz="2400" baseline="-25000" dirty="0"/>
          </a:p>
        </p:txBody>
      </p:sp>
      <p:sp>
        <p:nvSpPr>
          <p:cNvPr id="52" name="Rectangle 51">
            <a:extLst>
              <a:ext uri="{FF2B5EF4-FFF2-40B4-BE49-F238E27FC236}">
                <a16:creationId xmlns:a16="http://schemas.microsoft.com/office/drawing/2014/main" id="{71536FAC-5BD2-0B40-85EE-9512BD312F7F}"/>
              </a:ext>
            </a:extLst>
          </p:cNvPr>
          <p:cNvSpPr/>
          <p:nvPr/>
        </p:nvSpPr>
        <p:spPr>
          <a:xfrm>
            <a:off x="7487500" y="4110142"/>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HQ</a:t>
            </a:r>
            <a:endParaRPr lang="en-US" sz="2400" baseline="-25000" dirty="0"/>
          </a:p>
        </p:txBody>
      </p:sp>
      <p:sp>
        <p:nvSpPr>
          <p:cNvPr id="53" name="Rectangle 52">
            <a:extLst>
              <a:ext uri="{FF2B5EF4-FFF2-40B4-BE49-F238E27FC236}">
                <a16:creationId xmlns:a16="http://schemas.microsoft.com/office/drawing/2014/main" id="{92B2005F-43CB-C242-82EC-7349D39A2B65}"/>
              </a:ext>
            </a:extLst>
          </p:cNvPr>
          <p:cNvSpPr/>
          <p:nvPr/>
        </p:nvSpPr>
        <p:spPr>
          <a:xfrm>
            <a:off x="8925351" y="5057367"/>
            <a:ext cx="633507"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QD</a:t>
            </a:r>
            <a:endParaRPr lang="en-US" sz="2400" baseline="-25000" dirty="0"/>
          </a:p>
        </p:txBody>
      </p:sp>
      <p:sp>
        <p:nvSpPr>
          <p:cNvPr id="55" name="Rectangle 54">
            <a:extLst>
              <a:ext uri="{FF2B5EF4-FFF2-40B4-BE49-F238E27FC236}">
                <a16:creationId xmlns:a16="http://schemas.microsoft.com/office/drawing/2014/main" id="{F4A42DA8-A450-FB4E-991F-7605DB17AA9F}"/>
              </a:ext>
            </a:extLst>
          </p:cNvPr>
          <p:cNvSpPr/>
          <p:nvPr/>
        </p:nvSpPr>
        <p:spPr>
          <a:xfrm>
            <a:off x="7233823" y="5444335"/>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QV</a:t>
            </a:r>
            <a:endParaRPr lang="en-US" sz="2400" baseline="-25000" dirty="0"/>
          </a:p>
        </p:txBody>
      </p:sp>
      <p:sp>
        <p:nvSpPr>
          <p:cNvPr id="56" name="Rectangle 55">
            <a:extLst>
              <a:ext uri="{FF2B5EF4-FFF2-40B4-BE49-F238E27FC236}">
                <a16:creationId xmlns:a16="http://schemas.microsoft.com/office/drawing/2014/main" id="{FDC86756-EC65-4D4D-BB42-3FB93BE4CEF3}"/>
              </a:ext>
            </a:extLst>
          </p:cNvPr>
          <p:cNvSpPr/>
          <p:nvPr/>
        </p:nvSpPr>
        <p:spPr>
          <a:xfrm>
            <a:off x="8215707" y="3555953"/>
            <a:ext cx="611065" cy="461665"/>
          </a:xfrm>
          <a:prstGeom prst="rect">
            <a:avLst/>
          </a:prstGeom>
        </p:spPr>
        <p:txBody>
          <a:bodyPr wrap="none">
            <a:spAutoFit/>
          </a:bodyPr>
          <a:lstStyle/>
          <a:p>
            <a:r>
              <a:rPr lang="en-US" sz="2400" dirty="0" err="1">
                <a:solidFill>
                  <a:srgbClr val="333333"/>
                </a:solidFill>
                <a:latin typeface="STIXGeneral-Italic" pitchFamily="2" charset="2"/>
              </a:rPr>
              <a:t>d</a:t>
            </a:r>
            <a:r>
              <a:rPr lang="en-US" sz="2400" baseline="-25000" dirty="0" err="1">
                <a:solidFill>
                  <a:srgbClr val="333333"/>
                </a:solidFill>
                <a:latin typeface="STIXGeneral-Italic" pitchFamily="2" charset="2"/>
              </a:rPr>
              <a:t>HR</a:t>
            </a:r>
            <a:endParaRPr lang="en-US" sz="2400" baseline="-25000" dirty="0"/>
          </a:p>
        </p:txBody>
      </p:sp>
    </p:spTree>
    <p:extLst>
      <p:ext uri="{BB962C8B-B14F-4D97-AF65-F5344CB8AC3E}">
        <p14:creationId xmlns:p14="http://schemas.microsoft.com/office/powerpoint/2010/main" val="205600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B90900-955D-BD49-9684-7E59529276EA}"/>
              </a:ext>
            </a:extLst>
          </p:cNvPr>
          <p:cNvSpPr txBox="1"/>
          <p:nvPr/>
        </p:nvSpPr>
        <p:spPr>
          <a:xfrm>
            <a:off x="422826" y="4390752"/>
            <a:ext cx="2997436"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S = Susceptible</a:t>
            </a:r>
          </a:p>
          <a:p>
            <a:r>
              <a:rPr lang="en-US" sz="1600" b="1" dirty="0">
                <a:latin typeface="Courier New" panose="02070309020205020404" pitchFamily="49" charset="0"/>
                <a:cs typeface="Courier New" panose="02070309020205020404" pitchFamily="49" charset="0"/>
              </a:rPr>
              <a:t>E = Exposed</a:t>
            </a:r>
          </a:p>
          <a:p>
            <a:r>
              <a:rPr lang="en-US" sz="1600" b="1" dirty="0">
                <a:latin typeface="Courier New" panose="02070309020205020404" pitchFamily="49" charset="0"/>
                <a:cs typeface="Courier New" panose="02070309020205020404" pitchFamily="49" charset="0"/>
              </a:rPr>
              <a:t>A = Infected/Undetected</a:t>
            </a:r>
          </a:p>
          <a:p>
            <a:r>
              <a:rPr lang="en-US" sz="1600" b="1" dirty="0">
                <a:latin typeface="Courier New" panose="02070309020205020404" pitchFamily="49" charset="0"/>
                <a:cs typeface="Courier New" panose="02070309020205020404" pitchFamily="49" charset="0"/>
              </a:rPr>
              <a:t>I = Infected/Detected</a:t>
            </a:r>
          </a:p>
          <a:p>
            <a:r>
              <a:rPr lang="en-US" sz="1600" b="1" dirty="0">
                <a:latin typeface="Courier New" panose="02070309020205020404" pitchFamily="49" charset="0"/>
                <a:cs typeface="Courier New" panose="02070309020205020404" pitchFamily="49" charset="0"/>
              </a:rPr>
              <a:t>H = Hospitalized</a:t>
            </a:r>
          </a:p>
          <a:p>
            <a:r>
              <a:rPr lang="en-US" sz="1600" b="1" dirty="0">
                <a:latin typeface="Courier New" panose="02070309020205020404" pitchFamily="49" charset="0"/>
                <a:cs typeface="Courier New" panose="02070309020205020404" pitchFamily="49" charset="0"/>
              </a:rPr>
              <a:t>Q = ICU</a:t>
            </a:r>
          </a:p>
          <a:p>
            <a:r>
              <a:rPr lang="en-US" sz="1600" b="1" dirty="0">
                <a:latin typeface="Courier New" panose="02070309020205020404" pitchFamily="49" charset="0"/>
                <a:cs typeface="Courier New" panose="02070309020205020404" pitchFamily="49" charset="0"/>
              </a:rPr>
              <a:t>V = Ventilated</a:t>
            </a:r>
          </a:p>
          <a:p>
            <a:r>
              <a:rPr lang="en-US" sz="1600" b="1" dirty="0">
                <a:latin typeface="Courier New" panose="02070309020205020404" pitchFamily="49" charset="0"/>
                <a:cs typeface="Courier New" panose="02070309020205020404" pitchFamily="49" charset="0"/>
              </a:rPr>
              <a:t>D = Death</a:t>
            </a:r>
          </a:p>
          <a:p>
            <a:r>
              <a:rPr lang="en-US" sz="1600" b="1" dirty="0">
                <a:latin typeface="Courier New" panose="02070309020205020404" pitchFamily="49" charset="0"/>
                <a:cs typeface="Courier New" panose="02070309020205020404" pitchFamily="49" charset="0"/>
              </a:rPr>
              <a:t>R = Recovered</a:t>
            </a:r>
          </a:p>
        </p:txBody>
      </p: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99471" y="3021723"/>
            <a:ext cx="3633879" cy="1077218"/>
          </a:xfrm>
          <a:prstGeom prst="rect">
            <a:avLst/>
          </a:prstGeom>
        </p:spPr>
        <p:txBody>
          <a:bodyPr wrap="square">
            <a:spAutoFit/>
          </a:bodyPr>
          <a:lstStyle/>
          <a:p>
            <a:pPr fontAlgn="t"/>
            <a:r>
              <a:rPr lang="el-GR" i="1" dirty="0">
                <a:solidFill>
                  <a:srgbClr val="C00000"/>
                </a:solidFill>
                <a:latin typeface="Arial" panose="020B0604020202020204" pitchFamily="34" charset="0"/>
                <a:cs typeface="Arial" panose="020B0604020202020204" pitchFamily="34" charset="0"/>
              </a:rPr>
              <a:t>β </a:t>
            </a:r>
            <a:r>
              <a:rPr lang="en-US" i="1"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Century Gothic" panose="020B0502020202020204" pitchFamily="34" charset="0"/>
              </a:rPr>
              <a:t>Transmission rate</a:t>
            </a:r>
          </a:p>
          <a:p>
            <a:pPr fontAlgn="t"/>
            <a:r>
              <a:rPr lang="en-US" sz="1400" dirty="0">
                <a:solidFill>
                  <a:srgbClr val="C00000"/>
                </a:solidFill>
                <a:latin typeface="Century Gothic" panose="020B0502020202020204" pitchFamily="34" charset="0"/>
              </a:rPr>
              <a:t>The average number of individuals that an infected individual will infect per day</a:t>
            </a:r>
            <a:endParaRPr lang="en-US" i="1" dirty="0">
              <a:solidFill>
                <a:srgbClr val="C00000"/>
              </a:solidFill>
              <a:latin typeface="Arial" panose="020B0604020202020204" pitchFamily="34" charset="0"/>
              <a:cs typeface="Arial" panose="020B0604020202020204" pitchFamily="34" charset="0"/>
            </a:endParaRP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
        <p:nvSpPr>
          <p:cNvPr id="63" name="Rectangle 62">
            <a:extLst>
              <a:ext uri="{FF2B5EF4-FFF2-40B4-BE49-F238E27FC236}">
                <a16:creationId xmlns:a16="http://schemas.microsoft.com/office/drawing/2014/main" id="{1FA7A8EB-825D-DD49-B5ED-22EB6FA57E6E}"/>
              </a:ext>
            </a:extLst>
          </p:cNvPr>
          <p:cNvSpPr/>
          <p:nvPr/>
        </p:nvSpPr>
        <p:spPr>
          <a:xfrm>
            <a:off x="9992235" y="229645"/>
            <a:ext cx="1983364" cy="646331"/>
          </a:xfrm>
          <a:prstGeom prst="rect">
            <a:avLst/>
          </a:prstGeom>
        </p:spPr>
        <p:txBody>
          <a:bodyPr wrap="square">
            <a:spAutoFit/>
          </a:bodyPr>
          <a:lstStyle/>
          <a:p>
            <a:pPr fontAlgn="t"/>
            <a:r>
              <a:rPr lang="en-US" b="1" dirty="0">
                <a:solidFill>
                  <a:srgbClr val="C00000"/>
                </a:solidFill>
                <a:latin typeface="Century Gothic" panose="020B0502020202020204" pitchFamily="34" charset="0"/>
              </a:rPr>
              <a:t>Estimated parameters</a:t>
            </a:r>
          </a:p>
        </p:txBody>
      </p:sp>
    </p:spTree>
    <p:extLst>
      <p:ext uri="{BB962C8B-B14F-4D97-AF65-F5344CB8AC3E}">
        <p14:creationId xmlns:p14="http://schemas.microsoft.com/office/powerpoint/2010/main" val="3646172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9DFC86-FA24-1E4C-BBCD-E963EEB53AAC}"/>
              </a:ext>
            </a:extLst>
          </p:cNvPr>
          <p:cNvSpPr/>
          <p:nvPr/>
        </p:nvSpPr>
        <p:spPr>
          <a:xfrm>
            <a:off x="466917"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S</a:t>
            </a:r>
          </a:p>
        </p:txBody>
      </p:sp>
      <p:sp>
        <p:nvSpPr>
          <p:cNvPr id="7" name="Oval 6">
            <a:extLst>
              <a:ext uri="{FF2B5EF4-FFF2-40B4-BE49-F238E27FC236}">
                <a16:creationId xmlns:a16="http://schemas.microsoft.com/office/drawing/2014/main" id="{C0CEE458-5D10-5B4B-8FAB-D05ABEA12A15}"/>
              </a:ext>
            </a:extLst>
          </p:cNvPr>
          <p:cNvSpPr/>
          <p:nvPr/>
        </p:nvSpPr>
        <p:spPr>
          <a:xfrm>
            <a:off x="3171520" y="171399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E</a:t>
            </a:r>
          </a:p>
        </p:txBody>
      </p:sp>
      <p:sp>
        <p:nvSpPr>
          <p:cNvPr id="8" name="Oval 7">
            <a:extLst>
              <a:ext uri="{FF2B5EF4-FFF2-40B4-BE49-F238E27FC236}">
                <a16:creationId xmlns:a16="http://schemas.microsoft.com/office/drawing/2014/main" id="{2100AE2E-7CD0-3D4B-8A9E-6BC0885F3B6A}"/>
              </a:ext>
            </a:extLst>
          </p:cNvPr>
          <p:cNvSpPr/>
          <p:nvPr/>
        </p:nvSpPr>
        <p:spPr>
          <a:xfrm>
            <a:off x="5298385" y="67856"/>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A</a:t>
            </a:r>
          </a:p>
        </p:txBody>
      </p:sp>
      <p:sp>
        <p:nvSpPr>
          <p:cNvPr id="11" name="Oval 10">
            <a:extLst>
              <a:ext uri="{FF2B5EF4-FFF2-40B4-BE49-F238E27FC236}">
                <a16:creationId xmlns:a16="http://schemas.microsoft.com/office/drawing/2014/main" id="{087EB0DB-5C71-D84B-871E-3D966D64F0DE}"/>
              </a:ext>
            </a:extLst>
          </p:cNvPr>
          <p:cNvSpPr/>
          <p:nvPr/>
        </p:nvSpPr>
        <p:spPr>
          <a:xfrm>
            <a:off x="7615823" y="4626470"/>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Q</a:t>
            </a:r>
          </a:p>
        </p:txBody>
      </p:sp>
      <p:sp>
        <p:nvSpPr>
          <p:cNvPr id="13" name="Oval 12">
            <a:extLst>
              <a:ext uri="{FF2B5EF4-FFF2-40B4-BE49-F238E27FC236}">
                <a16:creationId xmlns:a16="http://schemas.microsoft.com/office/drawing/2014/main" id="{09A022D4-2636-0740-9DB0-C0A86EB26AAB}"/>
              </a:ext>
            </a:extLst>
          </p:cNvPr>
          <p:cNvSpPr/>
          <p:nvPr/>
        </p:nvSpPr>
        <p:spPr>
          <a:xfrm>
            <a:off x="9341999" y="1742611"/>
            <a:ext cx="1274618" cy="124690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R</a:t>
            </a:r>
          </a:p>
        </p:txBody>
      </p:sp>
      <p:cxnSp>
        <p:nvCxnSpPr>
          <p:cNvPr id="15" name="Straight Arrow Connector 14">
            <a:extLst>
              <a:ext uri="{FF2B5EF4-FFF2-40B4-BE49-F238E27FC236}">
                <a16:creationId xmlns:a16="http://schemas.microsoft.com/office/drawing/2014/main" id="{A2C7802E-8DC7-3446-8F51-A5308C7AA5CC}"/>
              </a:ext>
            </a:extLst>
          </p:cNvPr>
          <p:cNvCxnSpPr>
            <a:stCxn id="4" idx="6"/>
            <a:endCxn id="7" idx="2"/>
          </p:cNvCxnSpPr>
          <p:nvPr/>
        </p:nvCxnSpPr>
        <p:spPr>
          <a:xfrm>
            <a:off x="1741535" y="2337451"/>
            <a:ext cx="14299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980FCF-F39F-0C4D-9FA0-D4F389B3C925}"/>
              </a:ext>
            </a:extLst>
          </p:cNvPr>
          <p:cNvCxnSpPr>
            <a:cxnSpLocks/>
            <a:stCxn id="7" idx="6"/>
            <a:endCxn id="64" idx="1"/>
          </p:cNvCxnSpPr>
          <p:nvPr/>
        </p:nvCxnSpPr>
        <p:spPr>
          <a:xfrm flipV="1">
            <a:off x="4446138" y="2330742"/>
            <a:ext cx="852247" cy="670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965B73-D1AE-F54F-92DE-22B51EB58A5F}"/>
              </a:ext>
            </a:extLst>
          </p:cNvPr>
          <p:cNvCxnSpPr>
            <a:cxnSpLocks/>
            <a:stCxn id="7" idx="7"/>
            <a:endCxn id="8" idx="3"/>
          </p:cNvCxnSpPr>
          <p:nvPr/>
        </p:nvCxnSpPr>
        <p:spPr>
          <a:xfrm flipV="1">
            <a:off x="4259475" y="1132159"/>
            <a:ext cx="1225573" cy="7644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9D1954-715E-6A48-B43F-12A647F5103B}"/>
              </a:ext>
            </a:extLst>
          </p:cNvPr>
          <p:cNvCxnSpPr>
            <a:cxnSpLocks/>
            <a:stCxn id="64" idx="3"/>
            <a:endCxn id="13" idx="2"/>
          </p:cNvCxnSpPr>
          <p:nvPr/>
        </p:nvCxnSpPr>
        <p:spPr>
          <a:xfrm>
            <a:off x="6523634" y="2330742"/>
            <a:ext cx="2818365" cy="35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A5C51E-12F2-EF46-8E92-64E0156D34C3}"/>
              </a:ext>
            </a:extLst>
          </p:cNvPr>
          <p:cNvCxnSpPr>
            <a:cxnSpLocks/>
            <a:stCxn id="70" idx="3"/>
            <a:endCxn id="13" idx="3"/>
          </p:cNvCxnSpPr>
          <p:nvPr/>
        </p:nvCxnSpPr>
        <p:spPr>
          <a:xfrm flipV="1">
            <a:off x="7240986" y="2806914"/>
            <a:ext cx="2287676" cy="1378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F436-F3AB-A143-B9CA-318044E139E7}"/>
              </a:ext>
            </a:extLst>
          </p:cNvPr>
          <p:cNvCxnSpPr>
            <a:cxnSpLocks/>
            <a:stCxn id="11" idx="7"/>
            <a:endCxn id="13" idx="3"/>
          </p:cNvCxnSpPr>
          <p:nvPr/>
        </p:nvCxnSpPr>
        <p:spPr>
          <a:xfrm flipV="1">
            <a:off x="8703778" y="2806914"/>
            <a:ext cx="824884" cy="20021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00535-24D6-B346-97C0-0CE281D82459}"/>
              </a:ext>
            </a:extLst>
          </p:cNvPr>
          <p:cNvCxnSpPr>
            <a:cxnSpLocks/>
            <a:stCxn id="64" idx="2"/>
            <a:endCxn id="70" idx="0"/>
          </p:cNvCxnSpPr>
          <p:nvPr/>
        </p:nvCxnSpPr>
        <p:spPr>
          <a:xfrm>
            <a:off x="5911010" y="2953022"/>
            <a:ext cx="717352" cy="61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C5227C-5D69-0242-8C10-D65FFED28FF6}"/>
              </a:ext>
            </a:extLst>
          </p:cNvPr>
          <p:cNvCxnSpPr>
            <a:cxnSpLocks/>
            <a:stCxn id="11" idx="3"/>
            <a:endCxn id="100" idx="3"/>
          </p:cNvCxnSpPr>
          <p:nvPr/>
        </p:nvCxnSpPr>
        <p:spPr>
          <a:xfrm flipH="1">
            <a:off x="7233823" y="5690773"/>
            <a:ext cx="568663"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28D4DC-55E7-6541-809A-A03CDC1528A2}"/>
              </a:ext>
            </a:extLst>
          </p:cNvPr>
          <p:cNvCxnSpPr>
            <a:cxnSpLocks/>
            <a:stCxn id="11" idx="5"/>
            <a:endCxn id="75" idx="1"/>
          </p:cNvCxnSpPr>
          <p:nvPr/>
        </p:nvCxnSpPr>
        <p:spPr>
          <a:xfrm>
            <a:off x="8703778" y="5690773"/>
            <a:ext cx="443146" cy="467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EAA64-A80F-EB46-B03C-2F38D77EE2EA}"/>
              </a:ext>
            </a:extLst>
          </p:cNvPr>
          <p:cNvCxnSpPr>
            <a:cxnSpLocks/>
            <a:stCxn id="8" idx="6"/>
            <a:endCxn id="13" idx="1"/>
          </p:cNvCxnSpPr>
          <p:nvPr/>
        </p:nvCxnSpPr>
        <p:spPr>
          <a:xfrm>
            <a:off x="6573003" y="691311"/>
            <a:ext cx="2955659" cy="12339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53EC9C-A0AE-0F43-B688-E54B73750BF2}"/>
              </a:ext>
            </a:extLst>
          </p:cNvPr>
          <p:cNvCxnSpPr>
            <a:cxnSpLocks/>
            <a:stCxn id="70" idx="3"/>
            <a:endCxn id="11" idx="1"/>
          </p:cNvCxnSpPr>
          <p:nvPr/>
        </p:nvCxnSpPr>
        <p:spPr>
          <a:xfrm>
            <a:off x="7240986" y="4185622"/>
            <a:ext cx="561500" cy="623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09C743-6B91-0545-A122-1113EA849E11}"/>
              </a:ext>
            </a:extLst>
          </p:cNvPr>
          <p:cNvSpPr/>
          <p:nvPr/>
        </p:nvSpPr>
        <p:spPr>
          <a:xfrm>
            <a:off x="5298385" y="170846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I</a:t>
            </a:r>
          </a:p>
        </p:txBody>
      </p:sp>
      <p:sp>
        <p:nvSpPr>
          <p:cNvPr id="70" name="Rectangle 69">
            <a:extLst>
              <a:ext uri="{FF2B5EF4-FFF2-40B4-BE49-F238E27FC236}">
                <a16:creationId xmlns:a16="http://schemas.microsoft.com/office/drawing/2014/main" id="{86ED78A7-2497-7243-9AF1-25609FA07F16}"/>
              </a:ext>
            </a:extLst>
          </p:cNvPr>
          <p:cNvSpPr/>
          <p:nvPr/>
        </p:nvSpPr>
        <p:spPr>
          <a:xfrm>
            <a:off x="6015737" y="3563342"/>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H</a:t>
            </a:r>
          </a:p>
        </p:txBody>
      </p:sp>
      <p:sp>
        <p:nvSpPr>
          <p:cNvPr id="75" name="Rectangle 74">
            <a:extLst>
              <a:ext uri="{FF2B5EF4-FFF2-40B4-BE49-F238E27FC236}">
                <a16:creationId xmlns:a16="http://schemas.microsoft.com/office/drawing/2014/main" id="{2258CA35-7F04-8749-AA4F-9D0408BC296F}"/>
              </a:ext>
            </a:extLst>
          </p:cNvPr>
          <p:cNvSpPr/>
          <p:nvPr/>
        </p:nvSpPr>
        <p:spPr>
          <a:xfrm>
            <a:off x="914692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D</a:t>
            </a:r>
          </a:p>
        </p:txBody>
      </p:sp>
      <p:sp>
        <p:nvSpPr>
          <p:cNvPr id="100" name="Rectangle 99">
            <a:extLst>
              <a:ext uri="{FF2B5EF4-FFF2-40B4-BE49-F238E27FC236}">
                <a16:creationId xmlns:a16="http://schemas.microsoft.com/office/drawing/2014/main" id="{847DF790-485B-1D4F-A1C9-7B78BD0DAB2D}"/>
              </a:ext>
            </a:extLst>
          </p:cNvPr>
          <p:cNvSpPr/>
          <p:nvPr/>
        </p:nvSpPr>
        <p:spPr>
          <a:xfrm>
            <a:off x="6008574" y="5536166"/>
            <a:ext cx="1225249" cy="124456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Arial" panose="020B0604020202020204" pitchFamily="34" charset="0"/>
                <a:cs typeface="Arial" panose="020B0604020202020204" pitchFamily="34" charset="0"/>
              </a:rPr>
              <a:t>V</a:t>
            </a:r>
          </a:p>
        </p:txBody>
      </p:sp>
      <p:sp>
        <p:nvSpPr>
          <p:cNvPr id="3" name="Rectangle 2">
            <a:extLst>
              <a:ext uri="{FF2B5EF4-FFF2-40B4-BE49-F238E27FC236}">
                <a16:creationId xmlns:a16="http://schemas.microsoft.com/office/drawing/2014/main" id="{EFDC719B-0050-6445-B0BE-838ADDD88314}"/>
              </a:ext>
            </a:extLst>
          </p:cNvPr>
          <p:cNvSpPr/>
          <p:nvPr/>
        </p:nvSpPr>
        <p:spPr>
          <a:xfrm>
            <a:off x="2001466" y="1764114"/>
            <a:ext cx="1831885" cy="523220"/>
          </a:xfrm>
          <a:prstGeom prst="rect">
            <a:avLst/>
          </a:prstGeom>
        </p:spPr>
        <p:txBody>
          <a:bodyPr wrap="square">
            <a:spAutoFit/>
          </a:bodyPr>
          <a:lstStyle/>
          <a:p>
            <a:r>
              <a:rPr lang="el-GR" sz="2800" i="1" dirty="0">
                <a:solidFill>
                  <a:srgbClr val="C00000"/>
                </a:solidFill>
                <a:latin typeface="Arial" panose="020B0604020202020204" pitchFamily="34" charset="0"/>
                <a:cs typeface="Arial" panose="020B0604020202020204" pitchFamily="34" charset="0"/>
              </a:rPr>
              <a:t>μ(</a:t>
            </a:r>
            <a:r>
              <a:rPr lang="en-US" sz="2800" i="1" dirty="0">
                <a:solidFill>
                  <a:srgbClr val="C00000"/>
                </a:solidFill>
                <a:latin typeface="Arial" panose="020B0604020202020204" pitchFamily="34" charset="0"/>
                <a:cs typeface="Arial" panose="020B0604020202020204" pitchFamily="34" charset="0"/>
              </a:rPr>
              <a:t>t)</a:t>
            </a:r>
            <a:r>
              <a:rPr lang="el-GR" sz="2800" i="1" dirty="0">
                <a:solidFill>
                  <a:srgbClr val="C00000"/>
                </a:solidFill>
                <a:latin typeface="Arial" panose="020B0604020202020204" pitchFamily="34" charset="0"/>
                <a:cs typeface="Arial" panose="020B0604020202020204" pitchFamily="34" charset="0"/>
              </a:rPr>
              <a:t>β</a:t>
            </a:r>
            <a:endParaRPr lang="en-US" sz="2800" i="1"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3B32100-ED92-684C-8050-F896316FCFBB}"/>
              </a:ext>
            </a:extLst>
          </p:cNvPr>
          <p:cNvSpPr/>
          <p:nvPr/>
        </p:nvSpPr>
        <p:spPr>
          <a:xfrm>
            <a:off x="5730349" y="2965794"/>
            <a:ext cx="410690" cy="584775"/>
          </a:xfrm>
          <a:prstGeom prst="rect">
            <a:avLst/>
          </a:prstGeom>
        </p:spPr>
        <p:txBody>
          <a:bodyPr wrap="none">
            <a:spAutoFit/>
          </a:bodyPr>
          <a:lstStyle/>
          <a:p>
            <a:r>
              <a:rPr lang="el-GR" sz="3200" dirty="0">
                <a:solidFill>
                  <a:srgbClr val="C00000"/>
                </a:solidFill>
                <a:latin typeface="STIXGeneral-Italic" pitchFamily="2" charset="2"/>
              </a:rPr>
              <a:t>α</a:t>
            </a:r>
            <a:endParaRPr lang="en-US" sz="3200" dirty="0">
              <a:solidFill>
                <a:srgbClr val="C00000"/>
              </a:solidFill>
            </a:endParaRPr>
          </a:p>
        </p:txBody>
      </p:sp>
      <p:sp>
        <p:nvSpPr>
          <p:cNvPr id="31" name="Rectangle 30">
            <a:extLst>
              <a:ext uri="{FF2B5EF4-FFF2-40B4-BE49-F238E27FC236}">
                <a16:creationId xmlns:a16="http://schemas.microsoft.com/office/drawing/2014/main" id="{246C27E5-ACBC-934A-82EF-07C8FD320711}"/>
              </a:ext>
            </a:extLst>
          </p:cNvPr>
          <p:cNvSpPr/>
          <p:nvPr/>
        </p:nvSpPr>
        <p:spPr>
          <a:xfrm>
            <a:off x="7406244" y="1821483"/>
            <a:ext cx="752129"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α</a:t>
            </a:r>
            <a:endParaRPr lang="en-US" sz="3200" dirty="0">
              <a:solidFill>
                <a:srgbClr val="C00000"/>
              </a:solidFill>
            </a:endParaRPr>
          </a:p>
        </p:txBody>
      </p:sp>
      <p:sp>
        <p:nvSpPr>
          <p:cNvPr id="17" name="Rectangle 16">
            <a:extLst>
              <a:ext uri="{FF2B5EF4-FFF2-40B4-BE49-F238E27FC236}">
                <a16:creationId xmlns:a16="http://schemas.microsoft.com/office/drawing/2014/main" id="{93B0DBFF-6A3F-1347-9418-C23A9D21612F}"/>
              </a:ext>
            </a:extLst>
          </p:cNvPr>
          <p:cNvSpPr/>
          <p:nvPr/>
        </p:nvSpPr>
        <p:spPr>
          <a:xfrm>
            <a:off x="7269123" y="4497349"/>
            <a:ext cx="367408" cy="584775"/>
          </a:xfrm>
          <a:prstGeom prst="rect">
            <a:avLst/>
          </a:prstGeom>
        </p:spPr>
        <p:txBody>
          <a:bodyPr wrap="none">
            <a:spAutoFit/>
          </a:bodyPr>
          <a:lstStyle/>
          <a:p>
            <a:r>
              <a:rPr lang="el-GR" sz="3200" dirty="0">
                <a:solidFill>
                  <a:srgbClr val="C00000"/>
                </a:solidFill>
                <a:latin typeface="STIXGeneral-Italic" pitchFamily="2" charset="2"/>
              </a:rPr>
              <a:t>κ</a:t>
            </a:r>
            <a:endParaRPr lang="en-US" sz="3200" dirty="0">
              <a:solidFill>
                <a:srgbClr val="C00000"/>
              </a:solidFill>
            </a:endParaRPr>
          </a:p>
        </p:txBody>
      </p:sp>
      <p:sp>
        <p:nvSpPr>
          <p:cNvPr id="35" name="Rectangle 34">
            <a:extLst>
              <a:ext uri="{FF2B5EF4-FFF2-40B4-BE49-F238E27FC236}">
                <a16:creationId xmlns:a16="http://schemas.microsoft.com/office/drawing/2014/main" id="{1F53CF54-0D34-3840-9176-E4383E0F2DF3}"/>
              </a:ext>
            </a:extLst>
          </p:cNvPr>
          <p:cNvSpPr/>
          <p:nvPr/>
        </p:nvSpPr>
        <p:spPr>
          <a:xfrm>
            <a:off x="7725635" y="2903087"/>
            <a:ext cx="708848"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κ</a:t>
            </a:r>
            <a:endParaRPr lang="en-US" sz="3200" dirty="0">
              <a:solidFill>
                <a:srgbClr val="C00000"/>
              </a:solidFill>
            </a:endParaRPr>
          </a:p>
        </p:txBody>
      </p:sp>
      <p:sp>
        <p:nvSpPr>
          <p:cNvPr id="25" name="Rectangle 24">
            <a:extLst>
              <a:ext uri="{FF2B5EF4-FFF2-40B4-BE49-F238E27FC236}">
                <a16:creationId xmlns:a16="http://schemas.microsoft.com/office/drawing/2014/main" id="{E54DE244-D966-6E4E-92CE-B461815A03B0}"/>
              </a:ext>
            </a:extLst>
          </p:cNvPr>
          <p:cNvSpPr/>
          <p:nvPr/>
        </p:nvSpPr>
        <p:spPr>
          <a:xfrm>
            <a:off x="8582987" y="5861588"/>
            <a:ext cx="373820" cy="584775"/>
          </a:xfrm>
          <a:prstGeom prst="rect">
            <a:avLst/>
          </a:prstGeom>
        </p:spPr>
        <p:txBody>
          <a:bodyPr wrap="none">
            <a:spAutoFit/>
          </a:bodyPr>
          <a:lstStyle/>
          <a:p>
            <a:r>
              <a:rPr lang="el-GR" sz="3200" dirty="0">
                <a:solidFill>
                  <a:srgbClr val="C00000"/>
                </a:solidFill>
                <a:latin typeface="STIXGeneral-Italic" pitchFamily="2" charset="2"/>
              </a:rPr>
              <a:t>δ</a:t>
            </a:r>
            <a:endParaRPr lang="en-US" sz="3200" dirty="0">
              <a:solidFill>
                <a:srgbClr val="C00000"/>
              </a:solidFill>
            </a:endParaRPr>
          </a:p>
        </p:txBody>
      </p:sp>
      <p:sp>
        <p:nvSpPr>
          <p:cNvPr id="42" name="Rectangle 41">
            <a:extLst>
              <a:ext uri="{FF2B5EF4-FFF2-40B4-BE49-F238E27FC236}">
                <a16:creationId xmlns:a16="http://schemas.microsoft.com/office/drawing/2014/main" id="{0EE4B0B0-E64E-F742-9291-824B512DCDF3}"/>
              </a:ext>
            </a:extLst>
          </p:cNvPr>
          <p:cNvSpPr/>
          <p:nvPr/>
        </p:nvSpPr>
        <p:spPr>
          <a:xfrm>
            <a:off x="8950563" y="3771662"/>
            <a:ext cx="715260" cy="584775"/>
          </a:xfrm>
          <a:prstGeom prst="rect">
            <a:avLst/>
          </a:prstGeom>
        </p:spPr>
        <p:txBody>
          <a:bodyPr wrap="none">
            <a:spAutoFit/>
          </a:bodyPr>
          <a:lstStyle/>
          <a:p>
            <a:r>
              <a:rPr lang="en-US" sz="3200" dirty="0">
                <a:solidFill>
                  <a:srgbClr val="C00000"/>
                </a:solidFill>
                <a:latin typeface="STIXGeneral-Italic" pitchFamily="2" charset="2"/>
              </a:rPr>
              <a:t>1-</a:t>
            </a:r>
            <a:r>
              <a:rPr lang="el-GR" sz="3200" dirty="0">
                <a:solidFill>
                  <a:srgbClr val="C00000"/>
                </a:solidFill>
                <a:latin typeface="STIXGeneral-Italic" pitchFamily="2" charset="2"/>
              </a:rPr>
              <a:t>δ</a:t>
            </a:r>
            <a:endParaRPr lang="en-US" sz="3200" dirty="0">
              <a:solidFill>
                <a:srgbClr val="C00000"/>
              </a:solidFill>
            </a:endParaRPr>
          </a:p>
        </p:txBody>
      </p:sp>
      <p:sp>
        <p:nvSpPr>
          <p:cNvPr id="33" name="Rectangle 32">
            <a:extLst>
              <a:ext uri="{FF2B5EF4-FFF2-40B4-BE49-F238E27FC236}">
                <a16:creationId xmlns:a16="http://schemas.microsoft.com/office/drawing/2014/main" id="{58C8AA6D-18B0-BB42-8804-6FB3D46B5BC6}"/>
              </a:ext>
            </a:extLst>
          </p:cNvPr>
          <p:cNvSpPr/>
          <p:nvPr/>
        </p:nvSpPr>
        <p:spPr>
          <a:xfrm>
            <a:off x="4332350" y="966166"/>
            <a:ext cx="708848" cy="584775"/>
          </a:xfrm>
          <a:prstGeom prst="rect">
            <a:avLst/>
          </a:prstGeom>
        </p:spPr>
        <p:txBody>
          <a:bodyPr wrap="none">
            <a:spAutoFit/>
          </a:bodyPr>
          <a:lstStyle/>
          <a:p>
            <a:r>
              <a:rPr lang="en-US" sz="3200" dirty="0">
                <a:solidFill>
                  <a:srgbClr val="C00000"/>
                </a:solidFill>
                <a:latin typeface="STIXGeneral-Italic" pitchFamily="2" charset="2"/>
              </a:rPr>
              <a:t>1-r</a:t>
            </a:r>
            <a:endParaRPr lang="en-US" sz="3200" dirty="0">
              <a:solidFill>
                <a:srgbClr val="C00000"/>
              </a:solidFill>
            </a:endParaRPr>
          </a:p>
        </p:txBody>
      </p:sp>
      <p:sp>
        <p:nvSpPr>
          <p:cNvPr id="34" name="Rectangle 33">
            <a:extLst>
              <a:ext uri="{FF2B5EF4-FFF2-40B4-BE49-F238E27FC236}">
                <a16:creationId xmlns:a16="http://schemas.microsoft.com/office/drawing/2014/main" id="{48421C8F-A07D-834A-93F9-EC8353510731}"/>
              </a:ext>
            </a:extLst>
          </p:cNvPr>
          <p:cNvSpPr/>
          <p:nvPr/>
        </p:nvSpPr>
        <p:spPr>
          <a:xfrm>
            <a:off x="4661346" y="1812297"/>
            <a:ext cx="344966" cy="584775"/>
          </a:xfrm>
          <a:prstGeom prst="rect">
            <a:avLst/>
          </a:prstGeom>
        </p:spPr>
        <p:txBody>
          <a:bodyPr wrap="none">
            <a:spAutoFit/>
          </a:bodyPr>
          <a:lstStyle/>
          <a:p>
            <a:r>
              <a:rPr lang="en-US" sz="3200" dirty="0">
                <a:solidFill>
                  <a:srgbClr val="C00000"/>
                </a:solidFill>
                <a:latin typeface="STIXGeneral-Italic" pitchFamily="2" charset="2"/>
              </a:rPr>
              <a:t>r</a:t>
            </a:r>
            <a:endParaRPr lang="en-US" sz="3200" dirty="0">
              <a:solidFill>
                <a:srgbClr val="C00000"/>
              </a:solidFill>
            </a:endParaRPr>
          </a:p>
        </p:txBody>
      </p:sp>
      <p:sp>
        <p:nvSpPr>
          <p:cNvPr id="5" name="Rectangle 4">
            <a:extLst>
              <a:ext uri="{FF2B5EF4-FFF2-40B4-BE49-F238E27FC236}">
                <a16:creationId xmlns:a16="http://schemas.microsoft.com/office/drawing/2014/main" id="{5166BDAF-09F5-B24C-83B5-80CBE982D58D}"/>
              </a:ext>
            </a:extLst>
          </p:cNvPr>
          <p:cNvSpPr/>
          <p:nvPr/>
        </p:nvSpPr>
        <p:spPr>
          <a:xfrm>
            <a:off x="3171520" y="95117"/>
            <a:ext cx="1983364" cy="923330"/>
          </a:xfrm>
          <a:prstGeom prst="rect">
            <a:avLst/>
          </a:prstGeom>
        </p:spPr>
        <p:txBody>
          <a:bodyPr wrap="square">
            <a:spAutoFit/>
          </a:bodyPr>
          <a:lstStyle/>
          <a:p>
            <a:pPr fontAlgn="t"/>
            <a:r>
              <a:rPr lang="en-US" dirty="0">
                <a:solidFill>
                  <a:srgbClr val="C00000"/>
                </a:solidFill>
                <a:latin typeface="Century Gothic" panose="020B0502020202020204" pitchFamily="34" charset="0"/>
              </a:rPr>
              <a:t>Proportion of infections that are detected</a:t>
            </a:r>
          </a:p>
        </p:txBody>
      </p:sp>
      <p:cxnSp>
        <p:nvCxnSpPr>
          <p:cNvPr id="18" name="Straight Arrow Connector 17">
            <a:extLst>
              <a:ext uri="{FF2B5EF4-FFF2-40B4-BE49-F238E27FC236}">
                <a16:creationId xmlns:a16="http://schemas.microsoft.com/office/drawing/2014/main" id="{93380FA7-07D8-D746-B98D-D68E9AFDAA3F}"/>
              </a:ext>
            </a:extLst>
          </p:cNvPr>
          <p:cNvCxnSpPr>
            <a:cxnSpLocks/>
            <a:stCxn id="5" idx="2"/>
          </p:cNvCxnSpPr>
          <p:nvPr/>
        </p:nvCxnSpPr>
        <p:spPr>
          <a:xfrm>
            <a:off x="4163202" y="1018447"/>
            <a:ext cx="498144" cy="90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0852170-3B1A-184D-B094-F37452EE670F}"/>
              </a:ext>
            </a:extLst>
          </p:cNvPr>
          <p:cNvSpPr/>
          <p:nvPr/>
        </p:nvSpPr>
        <p:spPr>
          <a:xfrm>
            <a:off x="688945" y="167213"/>
            <a:ext cx="1983364" cy="1200329"/>
          </a:xfrm>
          <a:prstGeom prst="rect">
            <a:avLst/>
          </a:prstGeom>
        </p:spPr>
        <p:txBody>
          <a:bodyPr wrap="square">
            <a:spAutoFit/>
          </a:bodyPr>
          <a:lstStyle/>
          <a:p>
            <a:pPr fontAlgn="t"/>
            <a:r>
              <a:rPr lang="en-US" dirty="0">
                <a:solidFill>
                  <a:srgbClr val="C00000"/>
                </a:solidFill>
                <a:latin typeface="Century Gothic" panose="020B0502020202020204" pitchFamily="34" charset="0"/>
              </a:rPr>
              <a:t>Time-dependent Factor reduction in R0</a:t>
            </a:r>
          </a:p>
        </p:txBody>
      </p:sp>
      <p:cxnSp>
        <p:nvCxnSpPr>
          <p:cNvPr id="48" name="Straight Arrow Connector 47">
            <a:extLst>
              <a:ext uri="{FF2B5EF4-FFF2-40B4-BE49-F238E27FC236}">
                <a16:creationId xmlns:a16="http://schemas.microsoft.com/office/drawing/2014/main" id="{40B81772-F987-6E4B-91AD-37C0F65DBF89}"/>
              </a:ext>
            </a:extLst>
          </p:cNvPr>
          <p:cNvCxnSpPr>
            <a:cxnSpLocks/>
            <a:stCxn id="47" idx="2"/>
          </p:cNvCxnSpPr>
          <p:nvPr/>
        </p:nvCxnSpPr>
        <p:spPr>
          <a:xfrm>
            <a:off x="1680627" y="1367542"/>
            <a:ext cx="681249" cy="5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C8140E5-06B6-894F-8653-48B769AA526A}"/>
              </a:ext>
            </a:extLst>
          </p:cNvPr>
          <p:cNvSpPr/>
          <p:nvPr/>
        </p:nvSpPr>
        <p:spPr>
          <a:xfrm>
            <a:off x="3818490" y="3059668"/>
            <a:ext cx="204254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Hospital</a:t>
            </a:r>
            <a:r>
              <a:rPr lang="en-US" dirty="0" err="1">
                <a:solidFill>
                  <a:srgbClr val="C00000"/>
                </a:solidFill>
                <a:latin typeface="STIXVariants" pitchFamily="2" charset="2"/>
              </a:rPr>
              <a:t>|</a:t>
            </a:r>
            <a:r>
              <a:rPr lang="en-US" dirty="0" err="1">
                <a:solidFill>
                  <a:srgbClr val="C00000"/>
                </a:solidFill>
                <a:latin typeface="STIXGeneral-Italic" pitchFamily="2" charset="2"/>
              </a:rPr>
              <a:t>Illness</a:t>
            </a:r>
            <a:r>
              <a:rPr lang="en-US" dirty="0">
                <a:solidFill>
                  <a:srgbClr val="C00000"/>
                </a:solidFill>
                <a:latin typeface="STIXGeneral-Regular" pitchFamily="2" charset="2"/>
              </a:rPr>
              <a:t>)</a:t>
            </a:r>
            <a:endParaRPr lang="en-US" dirty="0">
              <a:solidFill>
                <a:srgbClr val="C00000"/>
              </a:solidFill>
            </a:endParaRPr>
          </a:p>
        </p:txBody>
      </p:sp>
      <p:sp>
        <p:nvSpPr>
          <p:cNvPr id="38" name="Rectangle 37">
            <a:extLst>
              <a:ext uri="{FF2B5EF4-FFF2-40B4-BE49-F238E27FC236}">
                <a16:creationId xmlns:a16="http://schemas.microsoft.com/office/drawing/2014/main" id="{A46B1850-3893-EC42-A616-5B6427B266A6}"/>
              </a:ext>
            </a:extLst>
          </p:cNvPr>
          <p:cNvSpPr/>
          <p:nvPr/>
        </p:nvSpPr>
        <p:spPr>
          <a:xfrm>
            <a:off x="5861037" y="4836911"/>
            <a:ext cx="1837362"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ICU</a:t>
            </a:r>
            <a:r>
              <a:rPr lang="en-US" dirty="0" err="1">
                <a:solidFill>
                  <a:srgbClr val="C00000"/>
                </a:solidFill>
                <a:latin typeface="STIXVariants" pitchFamily="2" charset="2"/>
              </a:rPr>
              <a:t>|</a:t>
            </a:r>
            <a:r>
              <a:rPr lang="en-US" dirty="0" err="1">
                <a:solidFill>
                  <a:srgbClr val="C00000"/>
                </a:solidFill>
                <a:latin typeface="STIXGeneral-Italic" pitchFamily="2" charset="2"/>
              </a:rPr>
              <a:t>Hospital</a:t>
            </a:r>
            <a:r>
              <a:rPr lang="en-US" dirty="0">
                <a:solidFill>
                  <a:srgbClr val="C00000"/>
                </a:solidFill>
                <a:latin typeface="STIXGeneral-Regular" pitchFamily="2" charset="2"/>
              </a:rPr>
              <a:t>)</a:t>
            </a:r>
            <a:endParaRPr lang="en-US" dirty="0">
              <a:solidFill>
                <a:srgbClr val="C00000"/>
              </a:solidFill>
            </a:endParaRPr>
          </a:p>
        </p:txBody>
      </p:sp>
      <p:sp>
        <p:nvSpPr>
          <p:cNvPr id="40" name="Rectangle 39">
            <a:extLst>
              <a:ext uri="{FF2B5EF4-FFF2-40B4-BE49-F238E27FC236}">
                <a16:creationId xmlns:a16="http://schemas.microsoft.com/office/drawing/2014/main" id="{23A5E486-3B0A-5548-BEC9-9306660F9BFD}"/>
              </a:ext>
            </a:extLst>
          </p:cNvPr>
          <p:cNvSpPr/>
          <p:nvPr/>
        </p:nvSpPr>
        <p:spPr>
          <a:xfrm>
            <a:off x="7517313" y="6329744"/>
            <a:ext cx="1604927" cy="369332"/>
          </a:xfrm>
          <a:prstGeom prst="rect">
            <a:avLst/>
          </a:prstGeom>
        </p:spPr>
        <p:txBody>
          <a:bodyPr wrap="none">
            <a:spAutoFit/>
          </a:bodyPr>
          <a:lstStyle/>
          <a:p>
            <a:pPr fontAlgn="t"/>
            <a:r>
              <a:rPr lang="en-US" dirty="0" err="1">
                <a:solidFill>
                  <a:srgbClr val="C00000"/>
                </a:solidFill>
                <a:latin typeface="STIXGeneral-Italic" pitchFamily="2" charset="2"/>
              </a:rPr>
              <a:t>Pr</a:t>
            </a:r>
            <a:r>
              <a:rPr lang="en-US" dirty="0">
                <a:solidFill>
                  <a:srgbClr val="C00000"/>
                </a:solidFill>
                <a:latin typeface="STIXGeneral-Regular" pitchFamily="2" charset="2"/>
              </a:rPr>
              <a:t>(</a:t>
            </a:r>
            <a:r>
              <a:rPr lang="en-US" dirty="0" err="1">
                <a:solidFill>
                  <a:srgbClr val="C00000"/>
                </a:solidFill>
                <a:latin typeface="STIXGeneral-Italic" pitchFamily="2" charset="2"/>
              </a:rPr>
              <a:t>Death</a:t>
            </a:r>
            <a:r>
              <a:rPr lang="en-US" dirty="0" err="1">
                <a:solidFill>
                  <a:srgbClr val="C00000"/>
                </a:solidFill>
                <a:latin typeface="STIXVariants" pitchFamily="2" charset="2"/>
              </a:rPr>
              <a:t>|</a:t>
            </a:r>
            <a:r>
              <a:rPr lang="en-US" dirty="0" err="1">
                <a:solidFill>
                  <a:srgbClr val="C00000"/>
                </a:solidFill>
                <a:latin typeface="STIXGeneral-Italic" pitchFamily="2" charset="2"/>
              </a:rPr>
              <a:t>ICU</a:t>
            </a:r>
            <a:r>
              <a:rPr lang="en-US" dirty="0">
                <a:solidFill>
                  <a:srgbClr val="C00000"/>
                </a:solidFill>
                <a:latin typeface="STIXGeneral-Regular" pitchFamily="2" charset="2"/>
              </a:rPr>
              <a:t>)</a:t>
            </a:r>
            <a:endParaRPr lang="en-US" dirty="0">
              <a:solidFill>
                <a:srgbClr val="C00000"/>
              </a:solidFill>
            </a:endParaRPr>
          </a:p>
        </p:txBody>
      </p:sp>
      <p:cxnSp>
        <p:nvCxnSpPr>
          <p:cNvPr id="57" name="Straight Arrow Connector 56">
            <a:extLst>
              <a:ext uri="{FF2B5EF4-FFF2-40B4-BE49-F238E27FC236}">
                <a16:creationId xmlns:a16="http://schemas.microsoft.com/office/drawing/2014/main" id="{1F08E742-D8B3-C446-AA3E-28E0AE13A8F1}"/>
              </a:ext>
            </a:extLst>
          </p:cNvPr>
          <p:cNvCxnSpPr>
            <a:cxnSpLocks/>
          </p:cNvCxnSpPr>
          <p:nvPr/>
        </p:nvCxnSpPr>
        <p:spPr>
          <a:xfrm flipV="1">
            <a:off x="2204620" y="2188276"/>
            <a:ext cx="512810" cy="82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8E75686-2FD1-3546-935C-7D08D0B1B934}"/>
              </a:ext>
            </a:extLst>
          </p:cNvPr>
          <p:cNvSpPr/>
          <p:nvPr/>
        </p:nvSpPr>
        <p:spPr>
          <a:xfrm>
            <a:off x="1480456" y="3021723"/>
            <a:ext cx="2042548" cy="646331"/>
          </a:xfrm>
          <a:prstGeom prst="rect">
            <a:avLst/>
          </a:prstGeom>
        </p:spPr>
        <p:txBody>
          <a:bodyPr wrap="square">
            <a:spAutoFit/>
          </a:bodyPr>
          <a:lstStyle/>
          <a:p>
            <a:pPr fontAlgn="t"/>
            <a:r>
              <a:rPr lang="en-US" dirty="0">
                <a:solidFill>
                  <a:srgbClr val="C00000"/>
                </a:solidFill>
                <a:latin typeface="Century Gothic" panose="020B0502020202020204" pitchFamily="34" charset="0"/>
              </a:rPr>
              <a:t>Transmission rate</a:t>
            </a:r>
          </a:p>
          <a:p>
            <a:pPr fontAlgn="t"/>
            <a:r>
              <a:rPr lang="el-GR" i="1" dirty="0">
                <a:solidFill>
                  <a:srgbClr val="C00000"/>
                </a:solidFill>
                <a:latin typeface="Arial" panose="020B0604020202020204" pitchFamily="34" charset="0"/>
                <a:cs typeface="Arial" panose="020B0604020202020204" pitchFamily="34" charset="0"/>
              </a:rPr>
              <a:t>β</a:t>
            </a:r>
            <a:r>
              <a:rPr lang="en-US" i="1" dirty="0">
                <a:solidFill>
                  <a:srgbClr val="C00000"/>
                </a:solidFill>
                <a:latin typeface="Arial" panose="020B0604020202020204" pitchFamily="34" charset="0"/>
                <a:cs typeface="Arial" panose="020B0604020202020204" pitchFamily="34" charset="0"/>
              </a:rPr>
              <a:t> ~ R0</a:t>
            </a:r>
            <a:endParaRPr lang="en-US"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65999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7</a:t>
            </a:fld>
            <a:endParaRPr lang="en-US"/>
          </a:p>
        </p:txBody>
      </p:sp>
      <p:pic>
        <p:nvPicPr>
          <p:cNvPr id="9" name="Picture 8">
            <a:extLst>
              <a:ext uri="{FF2B5EF4-FFF2-40B4-BE49-F238E27FC236}">
                <a16:creationId xmlns:a16="http://schemas.microsoft.com/office/drawing/2014/main" id="{8B7019C0-E1CC-934F-89DA-6ACC3F2038E1}"/>
              </a:ext>
            </a:extLst>
          </p:cNvPr>
          <p:cNvPicPr>
            <a:picLocks noChangeAspect="1"/>
          </p:cNvPicPr>
          <p:nvPr/>
        </p:nvPicPr>
        <p:blipFill>
          <a:blip r:embed="rId2"/>
          <a:stretch>
            <a:fillRect/>
          </a:stretch>
        </p:blipFill>
        <p:spPr>
          <a:xfrm>
            <a:off x="400957" y="1438275"/>
            <a:ext cx="4445000" cy="5283200"/>
          </a:xfrm>
          <a:prstGeom prst="rect">
            <a:avLst/>
          </a:prstGeom>
        </p:spPr>
      </p:pic>
      <p:grpSp>
        <p:nvGrpSpPr>
          <p:cNvPr id="14" name="Group 13">
            <a:extLst>
              <a:ext uri="{FF2B5EF4-FFF2-40B4-BE49-F238E27FC236}">
                <a16:creationId xmlns:a16="http://schemas.microsoft.com/office/drawing/2014/main" id="{1C97C14F-9964-E34A-9ADA-D8127D688639}"/>
              </a:ext>
            </a:extLst>
          </p:cNvPr>
          <p:cNvGrpSpPr/>
          <p:nvPr/>
        </p:nvGrpSpPr>
        <p:grpSpPr>
          <a:xfrm>
            <a:off x="5055819" y="1622054"/>
            <a:ext cx="6441221" cy="4437805"/>
            <a:chOff x="5409144" y="1708162"/>
            <a:chExt cx="5878034" cy="3876391"/>
          </a:xfrm>
        </p:grpSpPr>
        <p:pic>
          <p:nvPicPr>
            <p:cNvPr id="12" name="Picture 11">
              <a:extLst>
                <a:ext uri="{FF2B5EF4-FFF2-40B4-BE49-F238E27FC236}">
                  <a16:creationId xmlns:a16="http://schemas.microsoft.com/office/drawing/2014/main" id="{2B407CF7-B846-FA46-9C5C-9100AE9CFC85}"/>
                </a:ext>
              </a:extLst>
            </p:cNvPr>
            <p:cNvPicPr>
              <a:picLocks noChangeAspect="1"/>
            </p:cNvPicPr>
            <p:nvPr/>
          </p:nvPicPr>
          <p:blipFill>
            <a:blip r:embed="rId3"/>
            <a:stretch>
              <a:fillRect/>
            </a:stretch>
          </p:blipFill>
          <p:spPr>
            <a:xfrm>
              <a:off x="5579096" y="1708162"/>
              <a:ext cx="5708082" cy="3748258"/>
            </a:xfrm>
            <a:prstGeom prst="rect">
              <a:avLst/>
            </a:prstGeom>
          </p:spPr>
        </p:pic>
        <p:sp>
          <p:nvSpPr>
            <p:cNvPr id="13" name="TextBox 12">
              <a:extLst>
                <a:ext uri="{FF2B5EF4-FFF2-40B4-BE49-F238E27FC236}">
                  <a16:creationId xmlns:a16="http://schemas.microsoft.com/office/drawing/2014/main" id="{73EE8352-3981-A845-B9D4-210716D1A361}"/>
                </a:ext>
              </a:extLst>
            </p:cNvPr>
            <p:cNvSpPr txBox="1"/>
            <p:nvPr/>
          </p:nvSpPr>
          <p:spPr>
            <a:xfrm>
              <a:off x="5409144" y="4715123"/>
              <a:ext cx="1319134" cy="869430"/>
            </a:xfrm>
            <a:prstGeom prst="rect">
              <a:avLst/>
            </a:prstGeom>
            <a:solidFill>
              <a:schemeClr val="bg1"/>
            </a:solidFill>
          </p:spPr>
          <p:txBody>
            <a:bodyPr wrap="square" rtlCol="0">
              <a:spAutoFit/>
            </a:bodyPr>
            <a:lstStyle/>
            <a:p>
              <a:endParaRPr lang="en-US" dirty="0"/>
            </a:p>
          </p:txBody>
        </p:sp>
      </p:grpSp>
      <p:sp>
        <p:nvSpPr>
          <p:cNvPr id="17" name="Google Shape;62;p9">
            <a:extLst>
              <a:ext uri="{FF2B5EF4-FFF2-40B4-BE49-F238E27FC236}">
                <a16:creationId xmlns:a16="http://schemas.microsoft.com/office/drawing/2014/main" id="{4BCC52B3-DF98-034F-93D3-0E051D819D45}"/>
              </a:ext>
            </a:extLst>
          </p:cNvPr>
          <p:cNvSpPr txBox="1">
            <a:spLocks/>
          </p:cNvSpPr>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a:lstStyle>
          <a:p>
            <a:pPr algn="ctr">
              <a:spcBef>
                <a:spcPts val="0"/>
              </a:spcBef>
              <a:buClr>
                <a:srgbClr val="990014"/>
              </a:buClr>
              <a:buSzPts val="2800"/>
            </a:pPr>
            <a:r>
              <a:rPr lang="en-US" sz="3733" b="1" dirty="0">
                <a:solidFill>
                  <a:srgbClr val="990014"/>
                </a:solidFill>
              </a:rPr>
              <a:t>Deterministic ODE model and </a:t>
            </a:r>
          </a:p>
          <a:p>
            <a:pPr algn="ctr">
              <a:spcBef>
                <a:spcPts val="0"/>
              </a:spcBef>
              <a:buClr>
                <a:srgbClr val="990014"/>
              </a:buClr>
              <a:buSzPts val="2800"/>
            </a:pPr>
            <a:r>
              <a:rPr lang="en-US" sz="3733" b="1" dirty="0">
                <a:solidFill>
                  <a:srgbClr val="990014"/>
                </a:solidFill>
              </a:rPr>
              <a:t>branching probabilities</a:t>
            </a:r>
            <a:endParaRPr lang="en-US" dirty="0"/>
          </a:p>
        </p:txBody>
      </p:sp>
    </p:spTree>
    <p:extLst>
      <p:ext uri="{BB962C8B-B14F-4D97-AF65-F5344CB8AC3E}">
        <p14:creationId xmlns:p14="http://schemas.microsoft.com/office/powerpoint/2010/main" val="348842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8</a:t>
            </a:fld>
            <a:endParaRPr lang="en-US" dirty="0"/>
          </a:p>
        </p:txBody>
      </p:sp>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3" y="1143200"/>
            <a:ext cx="6234254" cy="5213150"/>
          </a:xfrm>
        </p:spPr>
        <p:txBody>
          <a:bodyPr>
            <a:normAutofit fontScale="77500" lnSpcReduction="20000"/>
          </a:bodyPr>
          <a:lstStyle/>
          <a:p>
            <a:r>
              <a:rPr lang="en-US" sz="2400" dirty="0"/>
              <a:t>We develop a discrete stochastic model. Each evaluation of the model with the same parameter values and initial conditions will result in an ensemble of epidemic realizations. </a:t>
            </a:r>
          </a:p>
          <a:p>
            <a:pPr marL="0" indent="0">
              <a:buNone/>
            </a:pPr>
            <a:endParaRPr lang="en-US" sz="2400" dirty="0"/>
          </a:p>
          <a:p>
            <a:r>
              <a:rPr lang="en-US" sz="2400" dirty="0"/>
              <a:t>In this model we keep track of the number of individuals in each compartment, and the </a:t>
            </a:r>
            <a:r>
              <a:rPr lang="en-US" sz="2400" b="1" dirty="0"/>
              <a:t>flows of individuals</a:t>
            </a:r>
            <a:r>
              <a:rPr lang="en-US" sz="2400" dirty="0"/>
              <a:t> transitioning between compartments through </a:t>
            </a:r>
            <a:r>
              <a:rPr lang="en-US" sz="2400" b="1" dirty="0"/>
              <a:t>counting processes</a:t>
            </a:r>
            <a:r>
              <a:rPr lang="en-US" sz="2400" b="1" i="1" dirty="0"/>
              <a:t> N</a:t>
            </a:r>
            <a:r>
              <a:rPr lang="en-US" sz="2400" b="1" i="1" baseline="-25000" dirty="0"/>
              <a:t>X</a:t>
            </a:r>
            <a:r>
              <a:rPr lang="en-US" sz="2400" b="1" baseline="-25000" dirty="0">
                <a:sym typeface="Wingdings" pitchFamily="2" charset="2"/>
              </a:rPr>
              <a:t></a:t>
            </a:r>
            <a:r>
              <a:rPr lang="en-US" sz="2400" b="1" i="1" baseline="-25000" dirty="0">
                <a:sym typeface="Wingdings" pitchFamily="2" charset="2"/>
              </a:rPr>
              <a:t>Y</a:t>
            </a:r>
            <a:r>
              <a:rPr lang="en-US" sz="2400" dirty="0">
                <a:sym typeface="Wingdings" pitchFamily="2" charset="2"/>
              </a:rPr>
              <a:t>(</a:t>
            </a:r>
            <a:r>
              <a:rPr lang="en-US" sz="2400" b="1" i="1" dirty="0">
                <a:sym typeface="Wingdings" pitchFamily="2" charset="2"/>
              </a:rPr>
              <a:t>t</a:t>
            </a:r>
            <a:r>
              <a:rPr lang="en-US" sz="2400" dirty="0">
                <a:sym typeface="Wingdings" pitchFamily="2" charset="2"/>
              </a:rPr>
              <a:t>)</a:t>
            </a:r>
            <a:endParaRPr lang="en-US" sz="2400" dirty="0"/>
          </a:p>
          <a:p>
            <a:endParaRPr lang="en-US" sz="2400" b="1" dirty="0"/>
          </a:p>
          <a:p>
            <a:r>
              <a:rPr lang="en-US" sz="2400" dirty="0"/>
              <a:t>Technically, the counting processes result from a continuous time Markov chain interpretation of the system on small intervals. </a:t>
            </a:r>
          </a:p>
          <a:p>
            <a:endParaRPr lang="en-US" sz="2400" dirty="0"/>
          </a:p>
          <a:p>
            <a:r>
              <a:rPr lang="en-US" sz="2400" dirty="0"/>
              <a:t>In practice, we use a convenient Eulerian discrete stochastic approximation of the counting processes using </a:t>
            </a:r>
            <a:r>
              <a:rPr lang="en-US" sz="2400" b="1" dirty="0"/>
              <a:t>binomial</a:t>
            </a:r>
            <a:r>
              <a:rPr lang="en-US" sz="2400" dirty="0"/>
              <a:t> and </a:t>
            </a:r>
            <a:r>
              <a:rPr lang="en-US" sz="2400" b="1" dirty="0"/>
              <a:t>multinomial</a:t>
            </a:r>
            <a:r>
              <a:rPr lang="en-US" sz="2400" dirty="0"/>
              <a:t> </a:t>
            </a:r>
            <a:r>
              <a:rPr lang="en-US" sz="2400" b="1" dirty="0"/>
              <a:t>distributions</a:t>
            </a:r>
            <a:r>
              <a:rPr lang="en-US" sz="2400" dirty="0"/>
              <a:t> with </a:t>
            </a:r>
            <a:r>
              <a:rPr lang="en-US" sz="2400" b="1" dirty="0"/>
              <a:t>exponential transition probabilities</a:t>
            </a:r>
            <a:r>
              <a:rPr lang="en-US" sz="2400" dirty="0"/>
              <a:t>. [An exact simulation method would be to use Gillespie’s algorithm]</a:t>
            </a:r>
          </a:p>
          <a:p>
            <a:endParaRPr lang="en-US" sz="2400" dirty="0"/>
          </a:p>
          <a:p>
            <a:endParaRPr lang="en-US" sz="26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1143200"/>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Stochastic model</a:t>
            </a:r>
            <a:endParaRPr dirty="0"/>
          </a:p>
        </p:txBody>
      </p:sp>
      <p:pic>
        <p:nvPicPr>
          <p:cNvPr id="8" name="Picture 7">
            <a:extLst>
              <a:ext uri="{FF2B5EF4-FFF2-40B4-BE49-F238E27FC236}">
                <a16:creationId xmlns:a16="http://schemas.microsoft.com/office/drawing/2014/main" id="{8739C24A-789B-E94A-9B1C-14BDA764E6D0}"/>
              </a:ext>
            </a:extLst>
          </p:cNvPr>
          <p:cNvPicPr>
            <a:picLocks noChangeAspect="1"/>
          </p:cNvPicPr>
          <p:nvPr/>
        </p:nvPicPr>
        <p:blipFill>
          <a:blip r:embed="rId3"/>
          <a:stretch>
            <a:fillRect/>
          </a:stretch>
        </p:blipFill>
        <p:spPr>
          <a:xfrm>
            <a:off x="6708887" y="1522071"/>
            <a:ext cx="4978400" cy="3644900"/>
          </a:xfrm>
          <a:prstGeom prst="rect">
            <a:avLst/>
          </a:prstGeom>
        </p:spPr>
      </p:pic>
      <p:sp>
        <p:nvSpPr>
          <p:cNvPr id="14" name="Rectangle 13">
            <a:extLst>
              <a:ext uri="{FF2B5EF4-FFF2-40B4-BE49-F238E27FC236}">
                <a16:creationId xmlns:a16="http://schemas.microsoft.com/office/drawing/2014/main" id="{644897CB-5BE8-F344-AD0C-EEEE63C73335}"/>
              </a:ext>
            </a:extLst>
          </p:cNvPr>
          <p:cNvSpPr/>
          <p:nvPr/>
        </p:nvSpPr>
        <p:spPr>
          <a:xfrm>
            <a:off x="8610600" y="994163"/>
            <a:ext cx="2353529" cy="369332"/>
          </a:xfrm>
          <a:prstGeom prst="rect">
            <a:avLst/>
          </a:prstGeom>
        </p:spPr>
        <p:txBody>
          <a:bodyPr wrap="none">
            <a:spAutoFit/>
          </a:bodyPr>
          <a:lstStyle/>
          <a:p>
            <a:r>
              <a:rPr lang="en-US" b="1" dirty="0"/>
              <a:t>counting processes</a:t>
            </a:r>
            <a:endParaRPr lang="en-US" dirty="0"/>
          </a:p>
        </p:txBody>
      </p:sp>
      <p:cxnSp>
        <p:nvCxnSpPr>
          <p:cNvPr id="16" name="Straight Arrow Connector 15">
            <a:extLst>
              <a:ext uri="{FF2B5EF4-FFF2-40B4-BE49-F238E27FC236}">
                <a16:creationId xmlns:a16="http://schemas.microsoft.com/office/drawing/2014/main" id="{2C299971-60A5-BA46-B5B0-3E240CDFB01C}"/>
              </a:ext>
            </a:extLst>
          </p:cNvPr>
          <p:cNvCxnSpPr>
            <a:cxnSpLocks/>
          </p:cNvCxnSpPr>
          <p:nvPr/>
        </p:nvCxnSpPr>
        <p:spPr>
          <a:xfrm flipH="1">
            <a:off x="8961121" y="1363495"/>
            <a:ext cx="398032" cy="422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E1B1AA-7D70-8A4D-B2BB-E02E4B0030DB}"/>
              </a:ext>
            </a:extLst>
          </p:cNvPr>
          <p:cNvCxnSpPr>
            <a:cxnSpLocks/>
          </p:cNvCxnSpPr>
          <p:nvPr/>
        </p:nvCxnSpPr>
        <p:spPr>
          <a:xfrm flipH="1">
            <a:off x="10125188" y="1363495"/>
            <a:ext cx="199016" cy="77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0F58FEC-1F13-3749-90AD-B13867354438}"/>
              </a:ext>
            </a:extLst>
          </p:cNvPr>
          <p:cNvSpPr/>
          <p:nvPr/>
        </p:nvSpPr>
        <p:spPr>
          <a:xfrm>
            <a:off x="6847783" y="5125699"/>
            <a:ext cx="5483113" cy="1600438"/>
          </a:xfrm>
          <a:prstGeom prst="rect">
            <a:avLst/>
          </a:prstGeom>
        </p:spPr>
        <p:txBody>
          <a:bodyPr wrap="square">
            <a:spAutoFit/>
          </a:bodyPr>
          <a:lstStyle/>
          <a:p>
            <a:r>
              <a:rPr lang="en-US" sz="1600" dirty="0">
                <a:latin typeface="Century Gothic" panose="020B0502020202020204" pitchFamily="34" charset="0"/>
              </a:rPr>
              <a:t>Time step: </a:t>
            </a:r>
            <a:r>
              <a:rPr lang="en-US" sz="1600" i="1" dirty="0">
                <a:latin typeface="Century Gothic" panose="020B0502020202020204" pitchFamily="34" charset="0"/>
              </a:rPr>
              <a:t>t </a:t>
            </a:r>
            <a:r>
              <a:rPr lang="en-US" sz="1600" dirty="0">
                <a:latin typeface="Century Gothic" panose="020B0502020202020204" pitchFamily="34" charset="0"/>
              </a:rPr>
              <a:t>= 1 day</a:t>
            </a:r>
          </a:p>
          <a:p>
            <a:r>
              <a:rPr lang="en-US" sz="1600" dirty="0">
                <a:latin typeface="Century Gothic" panose="020B0502020202020204" pitchFamily="34" charset="0"/>
              </a:rPr>
              <a:t>At each time step we sample the transitions from the counting processes and </a:t>
            </a:r>
            <a:r>
              <a:rPr lang="en-US" sz="1600" dirty="0"/>
              <a:t>update each state variable, representing the number of individuals in each compartment at time t</a:t>
            </a:r>
          </a:p>
          <a:p>
            <a:r>
              <a:rPr lang="en-US" sz="1600" dirty="0">
                <a:latin typeface="Century Gothic" panose="020B0502020202020204" pitchFamily="34" charset="0"/>
              </a:rPr>
              <a:t> </a:t>
            </a:r>
          </a:p>
        </p:txBody>
      </p:sp>
    </p:spTree>
    <p:extLst>
      <p:ext uri="{BB962C8B-B14F-4D97-AF65-F5344CB8AC3E}">
        <p14:creationId xmlns:p14="http://schemas.microsoft.com/office/powerpoint/2010/main" val="106309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95139-100A-1445-8F54-84CCFE832D5E}"/>
              </a:ext>
            </a:extLst>
          </p:cNvPr>
          <p:cNvSpPr>
            <a:spLocks noGrp="1"/>
          </p:cNvSpPr>
          <p:nvPr>
            <p:ph type="sldNum" sz="quarter" idx="12"/>
          </p:nvPr>
        </p:nvSpPr>
        <p:spPr/>
        <p:txBody>
          <a:bodyPr/>
          <a:lstStyle/>
          <a:p>
            <a:fld id="{46B8A304-6B2A-0C42-BAA9-D66435E26181}" type="slidenum">
              <a:rPr lang="en-US" smtClean="0"/>
              <a:t>9</a:t>
            </a:fld>
            <a:endParaRPr lang="en-US"/>
          </a:p>
        </p:txBody>
      </p:sp>
      <p:pic>
        <p:nvPicPr>
          <p:cNvPr id="7" name="Picture 6">
            <a:extLst>
              <a:ext uri="{FF2B5EF4-FFF2-40B4-BE49-F238E27FC236}">
                <a16:creationId xmlns:a16="http://schemas.microsoft.com/office/drawing/2014/main" id="{2F7AE66D-3A3A-484D-AE9E-14CE7177A71B}"/>
              </a:ext>
            </a:extLst>
          </p:cNvPr>
          <p:cNvPicPr>
            <a:picLocks noChangeAspect="1"/>
          </p:cNvPicPr>
          <p:nvPr/>
        </p:nvPicPr>
        <p:blipFill rotWithShape="1">
          <a:blip r:embed="rId3"/>
          <a:srcRect b="919"/>
          <a:stretch/>
        </p:blipFill>
        <p:spPr>
          <a:xfrm>
            <a:off x="7153153" y="1928866"/>
            <a:ext cx="4622611" cy="2965536"/>
          </a:xfrm>
          <a:prstGeom prst="rect">
            <a:avLst/>
          </a:prstGeom>
        </p:spPr>
      </p:pic>
      <p:sp>
        <p:nvSpPr>
          <p:cNvPr id="6" name="Content Placeholder 2">
            <a:extLst>
              <a:ext uri="{FF2B5EF4-FFF2-40B4-BE49-F238E27FC236}">
                <a16:creationId xmlns:a16="http://schemas.microsoft.com/office/drawing/2014/main" id="{3524E677-E4B8-2A4C-9BA7-C17F35C08F05}"/>
              </a:ext>
            </a:extLst>
          </p:cNvPr>
          <p:cNvSpPr>
            <a:spLocks noGrp="1"/>
          </p:cNvSpPr>
          <p:nvPr>
            <p:ph idx="1"/>
          </p:nvPr>
        </p:nvSpPr>
        <p:spPr>
          <a:xfrm>
            <a:off x="161022" y="760943"/>
            <a:ext cx="8172749" cy="788158"/>
          </a:xfrm>
        </p:spPr>
        <p:txBody>
          <a:bodyPr>
            <a:normAutofit/>
          </a:bodyPr>
          <a:lstStyle/>
          <a:p>
            <a:pPr marL="0" indent="0">
              <a:buNone/>
            </a:pPr>
            <a:r>
              <a:rPr lang="en-US" sz="2400" b="1" dirty="0"/>
              <a:t>Example: New latent infections (</a:t>
            </a:r>
            <a:r>
              <a:rPr lang="en-US" sz="2400" b="1" i="1" dirty="0"/>
              <a:t>S </a:t>
            </a:r>
            <a:r>
              <a:rPr lang="en-US" sz="2400" b="1" dirty="0"/>
              <a:t>to </a:t>
            </a:r>
            <a:r>
              <a:rPr lang="en-US" sz="2400" b="1" i="1" dirty="0"/>
              <a:t>E </a:t>
            </a:r>
            <a:r>
              <a:rPr lang="en-US" sz="2400" b="1" dirty="0"/>
              <a:t>transitions) </a:t>
            </a:r>
            <a:endParaRPr lang="en-US" sz="2400" dirty="0"/>
          </a:p>
        </p:txBody>
      </p:sp>
      <p:sp>
        <p:nvSpPr>
          <p:cNvPr id="11" name="Google Shape;62;p9">
            <a:extLst>
              <a:ext uri="{FF2B5EF4-FFF2-40B4-BE49-F238E27FC236}">
                <a16:creationId xmlns:a16="http://schemas.microsoft.com/office/drawing/2014/main" id="{402E724E-EF9F-5B40-A44E-204705243A43}"/>
              </a:ext>
            </a:extLst>
          </p:cNvPr>
          <p:cNvSpPr txBox="1">
            <a:spLocks noGrp="1"/>
          </p:cNvSpPr>
          <p:nvPr>
            <p:ph type="title"/>
          </p:nvPr>
        </p:nvSpPr>
        <p:spPr>
          <a:xfrm>
            <a:off x="0" y="0"/>
            <a:ext cx="12192000" cy="660808"/>
          </a:xfrm>
          <a:prstGeom prst="rect">
            <a:avLst/>
          </a:prstGeom>
          <a:noFill/>
          <a:ln>
            <a:noFill/>
          </a:ln>
        </p:spPr>
        <p:txBody>
          <a:bodyPr spcFirstLastPara="1" vert="horz" wrap="square" lIns="121900" tIns="60933" rIns="121900" bIns="60933" rtlCol="0" anchor="t" anchorCtr="0">
            <a:noAutofit/>
          </a:bodyPr>
          <a:lstStyle/>
          <a:p>
            <a:pPr algn="ctr">
              <a:spcBef>
                <a:spcPts val="0"/>
              </a:spcBef>
              <a:buClr>
                <a:srgbClr val="990014"/>
              </a:buClr>
              <a:buSzPts val="2800"/>
            </a:pPr>
            <a:r>
              <a:rPr lang="en-US" sz="3733" b="1" dirty="0">
                <a:solidFill>
                  <a:srgbClr val="990014"/>
                </a:solidFill>
              </a:rPr>
              <a:t>Counting processes for transitions between states</a:t>
            </a:r>
            <a:endParaRPr dirty="0"/>
          </a:p>
        </p:txBody>
      </p:sp>
      <p:pic>
        <p:nvPicPr>
          <p:cNvPr id="3" name="Picture 2">
            <a:extLst>
              <a:ext uri="{FF2B5EF4-FFF2-40B4-BE49-F238E27FC236}">
                <a16:creationId xmlns:a16="http://schemas.microsoft.com/office/drawing/2014/main" id="{53B5841F-D74D-7144-8B23-690567CDF7D4}"/>
              </a:ext>
            </a:extLst>
          </p:cNvPr>
          <p:cNvPicPr>
            <a:picLocks noChangeAspect="1"/>
          </p:cNvPicPr>
          <p:nvPr/>
        </p:nvPicPr>
        <p:blipFill>
          <a:blip r:embed="rId4"/>
          <a:stretch>
            <a:fillRect/>
          </a:stretch>
        </p:blipFill>
        <p:spPr>
          <a:xfrm>
            <a:off x="1506381" y="6035553"/>
            <a:ext cx="3746500" cy="660400"/>
          </a:xfrm>
          <a:prstGeom prst="rect">
            <a:avLst/>
          </a:prstGeom>
        </p:spPr>
      </p:pic>
      <p:sp>
        <p:nvSpPr>
          <p:cNvPr id="10" name="Rectangle 9">
            <a:extLst>
              <a:ext uri="{FF2B5EF4-FFF2-40B4-BE49-F238E27FC236}">
                <a16:creationId xmlns:a16="http://schemas.microsoft.com/office/drawing/2014/main" id="{D23E14C3-69B4-1741-8901-7AFE09C8B982}"/>
              </a:ext>
            </a:extLst>
          </p:cNvPr>
          <p:cNvSpPr/>
          <p:nvPr/>
        </p:nvSpPr>
        <p:spPr>
          <a:xfrm>
            <a:off x="161022" y="1232190"/>
            <a:ext cx="6992131" cy="4962897"/>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New infections </a:t>
            </a:r>
            <a:r>
              <a:rPr lang="en-US" i="1" dirty="0">
                <a:latin typeface="Century Gothic" panose="020B0502020202020204" pitchFamily="34" charset="0"/>
              </a:rPr>
              <a:t>I</a:t>
            </a:r>
            <a:r>
              <a:rPr lang="en-US" dirty="0">
                <a:latin typeface="Century Gothic" panose="020B0502020202020204" pitchFamily="34" charset="0"/>
              </a:rPr>
              <a:t> occur from interactions between </a:t>
            </a:r>
            <a:r>
              <a:rPr lang="en-US" i="1" dirty="0">
                <a:latin typeface="Century Gothic" panose="020B0502020202020204" pitchFamily="34" charset="0"/>
              </a:rPr>
              <a:t>S </a:t>
            </a:r>
            <a:r>
              <a:rPr lang="en-US" dirty="0">
                <a:latin typeface="Century Gothic" panose="020B0502020202020204" pitchFamily="34" charset="0"/>
              </a:rPr>
              <a:t>and</a:t>
            </a:r>
            <a:r>
              <a:rPr lang="en-US" i="1" dirty="0">
                <a:latin typeface="Century Gothic" panose="020B0502020202020204" pitchFamily="34" charset="0"/>
              </a:rPr>
              <a:t> I or A</a:t>
            </a:r>
            <a:r>
              <a:rPr lang="en-US" dirty="0">
                <a:latin typeface="Century Gothic" panose="020B0502020202020204" pitchFamily="34" charset="0"/>
              </a:rPr>
              <a:t>, but arise first in </a:t>
            </a:r>
            <a:r>
              <a:rPr lang="en-US" i="1" dirty="0">
                <a:latin typeface="Century Gothic" panose="020B0502020202020204" pitchFamily="34" charset="0"/>
              </a:rPr>
              <a:t>E</a:t>
            </a:r>
          </a:p>
          <a:p>
            <a:pPr marL="285750" indent="-285750">
              <a:buFont typeface="Arial" panose="020B0604020202020204" pitchFamily="34" charset="0"/>
              <a:buChar char="•"/>
            </a:pPr>
            <a:endParaRPr lang="en-US" sz="105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rate at which susceptible individuals become infected is described by the </a:t>
            </a:r>
            <a:r>
              <a:rPr lang="en-US" b="1" i="1" dirty="0">
                <a:latin typeface="Century Gothic" panose="020B0502020202020204" pitchFamily="34" charset="0"/>
              </a:rPr>
              <a:t>force of infection</a:t>
            </a:r>
            <a:r>
              <a:rPr lang="en-US" dirty="0">
                <a:latin typeface="Century Gothic" panose="020B0502020202020204" pitchFamily="34" charset="0"/>
              </a:rPr>
              <a:t>, </a:t>
            </a:r>
            <a:r>
              <a:rPr lang="el-GR" i="1" dirty="0">
                <a:latin typeface="Century Gothic" panose="020B0502020202020204" pitchFamily="34" charset="0"/>
              </a:rPr>
              <a:t>λ</a:t>
            </a:r>
            <a:endParaRPr lang="en-US" i="1" dirty="0">
              <a:latin typeface="Century Gothic" panose="020B0502020202020204" pitchFamily="34" charset="0"/>
            </a:endParaRPr>
          </a:p>
          <a:p>
            <a:pPr marL="742950" lvl="1" indent="-285750">
              <a:buFont typeface="Arial" panose="020B0604020202020204" pitchFamily="34" charset="0"/>
              <a:buChar char="•"/>
            </a:pPr>
            <a:r>
              <a:rPr lang="el-GR" i="1" dirty="0">
                <a:latin typeface="Century Gothic" panose="020B0502020202020204" pitchFamily="34" charset="0"/>
              </a:rPr>
              <a:t>λ</a:t>
            </a:r>
            <a:r>
              <a:rPr lang="en-US" dirty="0">
                <a:latin typeface="Century Gothic" panose="020B0502020202020204" pitchFamily="34" charset="0"/>
              </a:rPr>
              <a:t> = infections per day per infected individual * 		   fraction of individuals that are infected, i.e.</a:t>
            </a:r>
          </a:p>
          <a:p>
            <a:pPr lvl="2"/>
            <a:br>
              <a:rPr lang="en-US" dirty="0">
                <a:latin typeface="Century Gothic" panose="020B0502020202020204" pitchFamily="34" charset="0"/>
              </a:rPr>
            </a:b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assume that the corresponding probability at time </a:t>
            </a:r>
            <a:r>
              <a:rPr lang="en-US" i="1" dirty="0">
                <a:latin typeface="Century Gothic" panose="020B0502020202020204" pitchFamily="34" charset="0"/>
              </a:rPr>
              <a:t>t </a:t>
            </a:r>
            <a:r>
              <a:rPr lang="en-US" dirty="0">
                <a:latin typeface="Century Gothic" panose="020B0502020202020204" pitchFamily="34" charset="0"/>
              </a:rPr>
              <a:t>that a susceptible individual becomes infected and leaves (</a:t>
            </a:r>
            <a:r>
              <a:rPr lang="en-US" i="1" dirty="0">
                <a:latin typeface="Century Gothic" panose="020B0502020202020204" pitchFamily="34" charset="0"/>
              </a:rPr>
              <a:t>E</a:t>
            </a:r>
            <a:r>
              <a:rPr lang="en-US" dirty="0">
                <a:latin typeface="Century Gothic" panose="020B0502020202020204" pitchFamily="34" charset="0"/>
              </a:rPr>
              <a:t>) is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sz="110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overall number of individuals becoming infected and moving from the </a:t>
            </a:r>
            <a:r>
              <a:rPr lang="en-US" i="1" dirty="0">
                <a:latin typeface="Century Gothic" panose="020B0502020202020204" pitchFamily="34" charset="0"/>
              </a:rPr>
              <a:t>S </a:t>
            </a:r>
            <a:r>
              <a:rPr lang="en-US" dirty="0">
                <a:latin typeface="Century Gothic" panose="020B0502020202020204" pitchFamily="34" charset="0"/>
              </a:rPr>
              <a:t>to the </a:t>
            </a:r>
            <a:r>
              <a:rPr lang="en-US" i="1" dirty="0">
                <a:latin typeface="Century Gothic" panose="020B0502020202020204" pitchFamily="34" charset="0"/>
              </a:rPr>
              <a:t>E </a:t>
            </a:r>
            <a:r>
              <a:rPr lang="en-US" dirty="0">
                <a:latin typeface="Century Gothic" panose="020B0502020202020204" pitchFamily="34" charset="0"/>
              </a:rPr>
              <a:t>compartment in one time step, </a:t>
            </a:r>
            <a:r>
              <a:rPr lang="en-US" i="1" dirty="0">
                <a:latin typeface="Century Gothic" panose="020B0502020202020204" pitchFamily="34" charset="0"/>
              </a:rPr>
              <a:t>N</a:t>
            </a:r>
            <a:r>
              <a:rPr lang="en-US" sz="1100" i="1" dirty="0">
                <a:latin typeface="Century Gothic" panose="020B0502020202020204" pitchFamily="34" charset="0"/>
              </a:rPr>
              <a:t>S</a:t>
            </a:r>
            <a:r>
              <a:rPr lang="en-US" sz="1100" dirty="0">
                <a:latin typeface="Century Gothic" panose="020B0502020202020204" pitchFamily="34" charset="0"/>
              </a:rPr>
              <a:t>→</a:t>
            </a:r>
            <a:r>
              <a:rPr lang="en-US" sz="1100" i="1" dirty="0">
                <a:latin typeface="Century Gothic" panose="020B0502020202020204" pitchFamily="34" charset="0"/>
              </a:rPr>
              <a:t>E </a:t>
            </a:r>
            <a:r>
              <a:rPr lang="en-US" dirty="0">
                <a:latin typeface="Century Gothic" panose="020B0502020202020204" pitchFamily="34" charset="0"/>
              </a:rPr>
              <a:t>, is distributed as a </a:t>
            </a:r>
            <a:r>
              <a:rPr lang="en-US" b="1" dirty="0">
                <a:latin typeface="Century Gothic" panose="020B0502020202020204" pitchFamily="34" charset="0"/>
              </a:rPr>
              <a:t>binomial distribution </a:t>
            </a:r>
            <a:r>
              <a:rPr lang="en-US" dirty="0">
                <a:latin typeface="Century Gothic" panose="020B0502020202020204" pitchFamily="34" charset="0"/>
              </a:rPr>
              <a:t>with one draw for each of </a:t>
            </a:r>
            <a:r>
              <a:rPr lang="en-US" i="1" dirty="0">
                <a:latin typeface="Century Gothic" panose="020B0502020202020204" pitchFamily="34" charset="0"/>
              </a:rPr>
              <a:t>S </a:t>
            </a:r>
            <a:r>
              <a:rPr lang="en-US" dirty="0">
                <a:latin typeface="Century Gothic" panose="020B0502020202020204" pitchFamily="34" charset="0"/>
              </a:rPr>
              <a:t>individuals, each with probability </a:t>
            </a:r>
            <a:r>
              <a:rPr lang="en-US" i="1" dirty="0" err="1">
                <a:latin typeface="Century Gothic" panose="020B0502020202020204" pitchFamily="34" charset="0"/>
              </a:rPr>
              <a:t>p</a:t>
            </a:r>
            <a:r>
              <a:rPr lang="en-US" sz="1400" i="1" baseline="-25000" dirty="0" err="1">
                <a:latin typeface="Century Gothic" panose="020B0502020202020204" pitchFamily="34" charset="0"/>
              </a:rPr>
              <a:t>S</a:t>
            </a:r>
            <a:r>
              <a:rPr lang="en-US" sz="1400" baseline="-25000" dirty="0" err="1">
                <a:latin typeface="Century Gothic" panose="020B0502020202020204" pitchFamily="34" charset="0"/>
              </a:rPr>
              <a:t>→</a:t>
            </a:r>
            <a:r>
              <a:rPr lang="en-US" sz="1400" i="1" baseline="-25000" dirty="0" err="1">
                <a:latin typeface="Century Gothic" panose="020B0502020202020204" pitchFamily="34" charset="0"/>
              </a:rPr>
              <a:t>E</a:t>
            </a:r>
            <a:r>
              <a:rPr lang="en-US" dirty="0">
                <a:latin typeface="Century Gothic" panose="020B0502020202020204" pitchFamily="34" charset="0"/>
              </a:rPr>
              <a:t>(</a:t>
            </a:r>
            <a:r>
              <a:rPr lang="en-US" i="1" dirty="0">
                <a:latin typeface="Century Gothic" panose="020B0502020202020204" pitchFamily="34" charset="0"/>
              </a:rPr>
              <a:t>t</a:t>
            </a:r>
            <a:r>
              <a:rPr lang="en-US" dirty="0">
                <a:latin typeface="Century Gothic" panose="020B0502020202020204" pitchFamily="34" charset="0"/>
              </a:rPr>
              <a:t>), i.e. </a:t>
            </a:r>
          </a:p>
        </p:txBody>
      </p:sp>
      <p:pic>
        <p:nvPicPr>
          <p:cNvPr id="14" name="Picture 13">
            <a:extLst>
              <a:ext uri="{FF2B5EF4-FFF2-40B4-BE49-F238E27FC236}">
                <a16:creationId xmlns:a16="http://schemas.microsoft.com/office/drawing/2014/main" id="{9787CFC9-AAE1-574B-B7D8-371EB81D1DE6}"/>
              </a:ext>
            </a:extLst>
          </p:cNvPr>
          <p:cNvPicPr>
            <a:picLocks noChangeAspect="1"/>
          </p:cNvPicPr>
          <p:nvPr/>
        </p:nvPicPr>
        <p:blipFill rotWithShape="1">
          <a:blip r:embed="rId5"/>
          <a:srcRect b="426"/>
          <a:stretch/>
        </p:blipFill>
        <p:spPr>
          <a:xfrm>
            <a:off x="1862640" y="3118985"/>
            <a:ext cx="1892300" cy="531128"/>
          </a:xfrm>
          <a:prstGeom prst="rect">
            <a:avLst/>
          </a:prstGeom>
        </p:spPr>
      </p:pic>
      <p:pic>
        <p:nvPicPr>
          <p:cNvPr id="15" name="Picture 14">
            <a:extLst>
              <a:ext uri="{FF2B5EF4-FFF2-40B4-BE49-F238E27FC236}">
                <a16:creationId xmlns:a16="http://schemas.microsoft.com/office/drawing/2014/main" id="{11C5EF60-5270-D546-9A67-018BDA2B8891}"/>
              </a:ext>
            </a:extLst>
          </p:cNvPr>
          <p:cNvPicPr>
            <a:picLocks noChangeAspect="1"/>
          </p:cNvPicPr>
          <p:nvPr/>
        </p:nvPicPr>
        <p:blipFill>
          <a:blip r:embed="rId6"/>
          <a:stretch>
            <a:fillRect/>
          </a:stretch>
        </p:blipFill>
        <p:spPr>
          <a:xfrm>
            <a:off x="1804765" y="4319869"/>
            <a:ext cx="2765223" cy="441506"/>
          </a:xfrm>
          <a:prstGeom prst="rect">
            <a:avLst/>
          </a:prstGeom>
        </p:spPr>
      </p:pic>
    </p:spTree>
    <p:extLst>
      <p:ext uri="{BB962C8B-B14F-4D97-AF65-F5344CB8AC3E}">
        <p14:creationId xmlns:p14="http://schemas.microsoft.com/office/powerpoint/2010/main" val="248124628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3736</TotalTime>
  <Words>3265</Words>
  <Application>Microsoft Macintosh PowerPoint</Application>
  <PresentationFormat>Widescreen</PresentationFormat>
  <Paragraphs>438</Paragraphs>
  <Slides>29</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Calibri</vt:lpstr>
      <vt:lpstr>Cambria Math</vt:lpstr>
      <vt:lpstr>Century Gothic</vt:lpstr>
      <vt:lpstr>Courier New</vt:lpstr>
      <vt:lpstr>STIXGeneral-Italic</vt:lpstr>
      <vt:lpstr>STIXGeneral-Regular</vt:lpstr>
      <vt:lpstr>STIXVariants</vt:lpstr>
      <vt:lpstr>2_Office Theme</vt:lpstr>
      <vt:lpstr>4_Office Theme</vt:lpstr>
      <vt:lpstr>3 Parts:  Epidemic Model Risk Model Scenario Analysis </vt:lpstr>
      <vt:lpstr>Epidemic Model: Methods</vt:lpstr>
      <vt:lpstr>PowerPoint Presentation</vt:lpstr>
      <vt:lpstr>PowerPoint Presentation</vt:lpstr>
      <vt:lpstr>PowerPoint Presentation</vt:lpstr>
      <vt:lpstr>PowerPoint Presentation</vt:lpstr>
      <vt:lpstr>PowerPoint Presentation</vt:lpstr>
      <vt:lpstr>Stochastic model</vt:lpstr>
      <vt:lpstr>Counting processes for transitions between states</vt:lpstr>
      <vt:lpstr>Counting processes for transitions between states</vt:lpstr>
      <vt:lpstr>Stochastic model</vt:lpstr>
      <vt:lpstr>Calculating R0</vt:lpstr>
      <vt:lpstr>Epidemic Model: Parameter estimation</vt:lpstr>
      <vt:lpstr>Data used for parameter estimation</vt:lpstr>
      <vt:lpstr>PowerPoint Presentation</vt:lpstr>
      <vt:lpstr>Approximate Bayesian Computation</vt:lpstr>
      <vt:lpstr>Approximate Bayesian Computation</vt:lpstr>
      <vt:lpstr>PowerPoint Presentation</vt:lpstr>
      <vt:lpstr>Risk Model: Methods</vt:lpstr>
      <vt:lpstr>PowerPoint Presentation</vt:lpstr>
      <vt:lpstr>PowerPoint Presentation</vt:lpstr>
      <vt:lpstr>PowerPoint Presentation</vt:lpstr>
      <vt:lpstr>PowerPoint Presentation</vt:lpstr>
      <vt:lpstr>PowerPoint Presentation</vt:lpstr>
      <vt:lpstr>PowerPoint Presentation</vt:lpstr>
      <vt:lpstr>Incorporating Risk Profiles</vt:lpstr>
      <vt:lpstr>Incorporating Risk Profiles Into Epidemic 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Incorporation of risk factors in a stochastic epidemiological COVID-19 model for Los Angeles County</dc:title>
  <dc:creator>Abigail Horn</dc:creator>
  <cp:lastModifiedBy>Abigail Horn</cp:lastModifiedBy>
  <cp:revision>229</cp:revision>
  <dcterms:created xsi:type="dcterms:W3CDTF">2020-06-19T05:55:34Z</dcterms:created>
  <dcterms:modified xsi:type="dcterms:W3CDTF">2020-11-12T17:40:36Z</dcterms:modified>
</cp:coreProperties>
</file>